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8AB1CA8-A595-4BFB-A5FC-D4436917A8F6}">
  <a:tblStyle styleId="{38AB1CA8-A595-4BFB-A5FC-D4436917A8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3b3124d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3b3124d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0:10 sec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3c106dca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3c106dca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process of training supervised learning models is described by the following block diagram. The dataset is </a:t>
            </a:r>
            <a:r>
              <a:rPr lang="en"/>
              <a:t>comprised</a:t>
            </a:r>
            <a:r>
              <a:rPr lang="en"/>
              <a:t> of 26,700 samples each with 43 features extracted from PCA. The labels are the set of values 0, 1, and 2 </a:t>
            </a:r>
            <a:r>
              <a:rPr lang="en"/>
              <a:t>corresponding</a:t>
            </a:r>
            <a:r>
              <a:rPr lang="en"/>
              <a:t> to Necrosis, Stroma, and Tumor classes, respectively.</a:t>
            </a:r>
            <a:endParaRPr/>
          </a:p>
          <a:p>
            <a:pPr indent="-298450" lvl="0" marL="457200" rtl="0" algn="l">
              <a:spcBef>
                <a:spcPts val="0"/>
              </a:spcBef>
              <a:spcAft>
                <a:spcPts val="0"/>
              </a:spcAft>
              <a:buSzPts val="1100"/>
              <a:buChar char="●"/>
            </a:pPr>
            <a:r>
              <a:rPr lang="en"/>
              <a:t>The dataset is then split 70-30 train-test.</a:t>
            </a:r>
            <a:endParaRPr/>
          </a:p>
          <a:p>
            <a:pPr indent="-298450" lvl="0" marL="457200" rtl="0" algn="l">
              <a:spcBef>
                <a:spcPts val="0"/>
              </a:spcBef>
              <a:spcAft>
                <a:spcPts val="0"/>
              </a:spcAft>
              <a:buSzPts val="1100"/>
              <a:buChar char="●"/>
            </a:pPr>
            <a:r>
              <a:rPr lang="en"/>
              <a:t>Supervised learning methods K-NearestNeighbors, Support Vector Machine, and Random Forest are selected for implementation.</a:t>
            </a:r>
            <a:endParaRPr/>
          </a:p>
          <a:p>
            <a:pPr indent="-298450" lvl="0" marL="457200" rtl="0" algn="l">
              <a:spcBef>
                <a:spcPts val="0"/>
              </a:spcBef>
              <a:spcAft>
                <a:spcPts val="0"/>
              </a:spcAft>
              <a:buSzPts val="1100"/>
              <a:buChar char="●"/>
            </a:pPr>
            <a:r>
              <a:rPr lang="en"/>
              <a:t>Several cross-validation schemes </a:t>
            </a:r>
            <a:r>
              <a:rPr lang="en"/>
              <a:t>including</a:t>
            </a:r>
            <a:r>
              <a:rPr lang="en"/>
              <a:t> K-Fold and Shuffle-Split will be used to test the </a:t>
            </a:r>
            <a:r>
              <a:rPr lang="en"/>
              <a:t>effectiveness</a:t>
            </a:r>
            <a:r>
              <a:rPr lang="en"/>
              <a:t> of each model.</a:t>
            </a:r>
            <a:endParaRPr/>
          </a:p>
          <a:p>
            <a:pPr indent="-298450" lvl="0" marL="457200" rtl="0" algn="l">
              <a:spcBef>
                <a:spcPts val="0"/>
              </a:spcBef>
              <a:spcAft>
                <a:spcPts val="0"/>
              </a:spcAft>
              <a:buSzPts val="1100"/>
              <a:buChar char="●"/>
            </a:pPr>
            <a:r>
              <a:rPr lang="en"/>
              <a:t>GridSearchCV is an exhaustive hyperparameter tuning method and will be used to determine the optimal parameters of each model.</a:t>
            </a:r>
            <a:endParaRPr/>
          </a:p>
          <a:p>
            <a:pPr indent="-298450" lvl="0" marL="457200" rtl="0" algn="l">
              <a:spcBef>
                <a:spcPts val="0"/>
              </a:spcBef>
              <a:spcAft>
                <a:spcPts val="0"/>
              </a:spcAft>
              <a:buSzPts val="1100"/>
              <a:buChar char="●"/>
            </a:pPr>
            <a:r>
              <a:rPr lang="en"/>
              <a:t>Finally, performance on the test set will be measured with several metrics.</a:t>
            </a:r>
            <a:endParaRPr/>
          </a:p>
          <a:p>
            <a:pPr indent="-298450" lvl="0" marL="457200" rtl="0" algn="l">
              <a:spcBef>
                <a:spcPts val="0"/>
              </a:spcBef>
              <a:spcAft>
                <a:spcPts val="0"/>
              </a:spcAft>
              <a:buSzPts val="1100"/>
              <a:buChar char="●"/>
            </a:pPr>
            <a:r>
              <a:rPr lang="en"/>
              <a:t>0:45 sec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3b3124d9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3b3124d9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K-Nearest Neighbors is a local </a:t>
            </a:r>
            <a:r>
              <a:rPr lang="en"/>
              <a:t>classification</a:t>
            </a:r>
            <a:r>
              <a:rPr lang="en"/>
              <a:t> method in that it only uses several training samples to determine the final prediction. The K stands for the number of these training samples, also known as neighbors, that will be used. The algorithm works by determining the distance from a test data point to every data point in the training set. These distances are sorted in ascending order and the top K are selected. The resulting class label of the test data point is the mode of the selected subset.</a:t>
            </a:r>
            <a:endParaRPr/>
          </a:p>
          <a:p>
            <a:pPr indent="-298450" lvl="0" marL="457200" rtl="0" algn="l">
              <a:spcBef>
                <a:spcPts val="0"/>
              </a:spcBef>
              <a:spcAft>
                <a:spcPts val="0"/>
              </a:spcAft>
              <a:buSzPts val="1100"/>
              <a:buChar char="●"/>
            </a:pPr>
            <a:r>
              <a:rPr lang="en" strike="sngStrike"/>
              <a:t>As an example, let's say we are given two classes red and blue and a green test data point.</a:t>
            </a:r>
            <a:endParaRPr strike="sngStrike"/>
          </a:p>
          <a:p>
            <a:pPr indent="-298450" lvl="0" marL="457200" rtl="0" algn="l">
              <a:spcBef>
                <a:spcPts val="0"/>
              </a:spcBef>
              <a:spcAft>
                <a:spcPts val="0"/>
              </a:spcAft>
              <a:buSzPts val="1100"/>
              <a:buChar char="●"/>
            </a:pPr>
            <a:r>
              <a:rPr lang="en" strike="sngStrike"/>
              <a:t>With K equal to 4, a circle bounds the four nearest neighbors based on euclidean distance.</a:t>
            </a:r>
            <a:endParaRPr strike="sngStrike"/>
          </a:p>
          <a:p>
            <a:pPr indent="-298450" lvl="0" marL="457200" rtl="0" algn="l">
              <a:spcBef>
                <a:spcPts val="0"/>
              </a:spcBef>
              <a:spcAft>
                <a:spcPts val="0"/>
              </a:spcAft>
              <a:buSzPts val="1100"/>
              <a:buChar char="●"/>
            </a:pPr>
            <a:r>
              <a:rPr lang="en" strike="sngStrike"/>
              <a:t>It is clear that there are 3 blue and 1 red label therefore </a:t>
            </a:r>
            <a:r>
              <a:rPr lang="en" strike="sngStrike"/>
              <a:t>classifying</a:t>
            </a:r>
            <a:r>
              <a:rPr lang="en" strike="sngStrike"/>
              <a:t> our green test data point as blue.</a:t>
            </a:r>
            <a:endParaRPr strike="sngStrike"/>
          </a:p>
          <a:p>
            <a:pPr indent="-298450" lvl="0" marL="457200" rtl="0" algn="l">
              <a:spcBef>
                <a:spcPts val="0"/>
              </a:spcBef>
              <a:spcAft>
                <a:spcPts val="0"/>
              </a:spcAft>
              <a:buSzPts val="1100"/>
              <a:buChar char="●"/>
            </a:pPr>
            <a:r>
              <a:rPr lang="en">
                <a:solidFill>
                  <a:schemeClr val="dk1"/>
                </a:solidFill>
              </a:rPr>
              <a:t>0:30</a:t>
            </a:r>
            <a:r>
              <a:rPr lang="en">
                <a:solidFill>
                  <a:schemeClr val="dk1"/>
                </a:solidFill>
              </a:rPr>
              <a:t> sec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3b3124d9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3b3124d9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In order to create an effective decision boundary for classification, there needs to be a large enough cushion between classes such that it is robust and generalizable. Support Vector Machine provides a template to increase the decision boundary's margin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Because SVM creates a concrete decision boundary that only works for linearly separable data, methods such as Soft SVM and Kernels can be used for nonlinearly separable data.</a:t>
            </a:r>
            <a:endParaRPr>
              <a:solidFill>
                <a:schemeClr val="dk1"/>
              </a:solidFill>
            </a:endParaRPr>
          </a:p>
          <a:p>
            <a:pPr indent="-298450" lvl="0" marL="457200" rtl="0" algn="l">
              <a:spcBef>
                <a:spcPts val="0"/>
              </a:spcBef>
              <a:spcAft>
                <a:spcPts val="0"/>
              </a:spcAft>
              <a:buClr>
                <a:schemeClr val="dk1"/>
              </a:buClr>
              <a:buSzPts val="1100"/>
              <a:buChar char="●"/>
            </a:pPr>
            <a:r>
              <a:rPr lang="en" strike="sngStrike">
                <a:solidFill>
                  <a:schemeClr val="dk1"/>
                </a:solidFill>
              </a:rPr>
              <a:t>This decision boundary is created with the help of support vectors. In determining these support vectors, the highlighted constraint must be solved. Because the problem is setup as a </a:t>
            </a:r>
            <a:r>
              <a:rPr lang="en" strike="sngStrike">
                <a:solidFill>
                  <a:schemeClr val="dk1"/>
                </a:solidFill>
              </a:rPr>
              <a:t>constrained</a:t>
            </a:r>
            <a:r>
              <a:rPr lang="en" strike="sngStrike">
                <a:solidFill>
                  <a:schemeClr val="dk1"/>
                </a:solidFill>
              </a:rPr>
              <a:t> optimization with respect to theta and b, a lagrangian multiplier is used. On top of this, because it is an inequality constraint and not a standard equality constraint, KKT is used. Solving the constraint using a </a:t>
            </a:r>
            <a:r>
              <a:rPr lang="en" strike="sngStrike">
                <a:solidFill>
                  <a:schemeClr val="dk1"/>
                </a:solidFill>
              </a:rPr>
              <a:t>quadratic</a:t>
            </a:r>
            <a:r>
              <a:rPr lang="en" strike="sngStrike">
                <a:solidFill>
                  <a:schemeClr val="dk1"/>
                </a:solidFill>
              </a:rPr>
              <a:t> programming package returns the initial lagrangian multiplier which in </a:t>
            </a:r>
            <a:r>
              <a:rPr lang="en" strike="sngStrike">
                <a:solidFill>
                  <a:schemeClr val="dk1"/>
                </a:solidFill>
              </a:rPr>
              <a:t>turn</a:t>
            </a:r>
            <a:r>
              <a:rPr lang="en" strike="sngStrike">
                <a:solidFill>
                  <a:schemeClr val="dk1"/>
                </a:solidFill>
              </a:rPr>
              <a:t> dictates the support vectors.</a:t>
            </a:r>
            <a:endParaRPr strike="sngStrike">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poor example of a decision boundary is </a:t>
            </a:r>
            <a:r>
              <a:rPr lang="en">
                <a:solidFill>
                  <a:schemeClr val="dk1"/>
                </a:solidFill>
              </a:rPr>
              <a:t>shown</a:t>
            </a:r>
            <a:r>
              <a:rPr lang="en">
                <a:solidFill>
                  <a:schemeClr val="dk1"/>
                </a:solidFill>
              </a:rPr>
              <a:t> on the right as it has a very small margin. After applying SVM, new support vectors are determined and a better boundary is selected.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0:35 sec</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3b3124d9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3b3124d9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Random Forests are described as Bagged Random Decision Trees. This is because, as a forest implies, multiple decision tree classifiers are collected together as one overall classifier. The bagged </a:t>
            </a:r>
            <a:r>
              <a:rPr lang="en"/>
              <a:t>randomness</a:t>
            </a:r>
            <a:r>
              <a:rPr lang="en"/>
              <a:t> comes from an implementation detail where only a random subset of features are used to train each decision tree.</a:t>
            </a:r>
            <a:endParaRPr/>
          </a:p>
          <a:p>
            <a:pPr indent="-298450" lvl="0" marL="457200" rtl="0" algn="l">
              <a:spcBef>
                <a:spcPts val="0"/>
              </a:spcBef>
              <a:spcAft>
                <a:spcPts val="0"/>
              </a:spcAft>
              <a:buSzPts val="1100"/>
              <a:buChar char="●"/>
            </a:pPr>
            <a:r>
              <a:rPr lang="en"/>
              <a:t>Entropy and information gain are the governing principles of decision trees. Entropy can be described as uncertainty in a prediction and is ideally close to 0. Information gain can be viewed as a change in entropy. Therefore with a greater information gain, more uncertainty is removed.</a:t>
            </a:r>
            <a:endParaRPr/>
          </a:p>
          <a:p>
            <a:pPr indent="-298450" lvl="0" marL="457200" rtl="0" algn="l">
              <a:spcBef>
                <a:spcPts val="0"/>
              </a:spcBef>
              <a:spcAft>
                <a:spcPts val="0"/>
              </a:spcAft>
              <a:buSzPts val="1100"/>
              <a:buChar char="●"/>
            </a:pPr>
            <a:r>
              <a:rPr lang="en"/>
              <a:t>A decision tree works by recursively splitting the training set along a single feature that results in the greatest information gain. Splits continue to happen until a subset of the training set can be classified as a single class resulting in the creation of a leaf node.</a:t>
            </a:r>
            <a:endParaRPr/>
          </a:p>
          <a:p>
            <a:pPr indent="-298450" lvl="0" marL="457200" rtl="0" algn="l">
              <a:spcBef>
                <a:spcPts val="0"/>
              </a:spcBef>
              <a:spcAft>
                <a:spcPts val="0"/>
              </a:spcAft>
              <a:buSzPts val="1100"/>
              <a:buChar char="●"/>
            </a:pPr>
            <a:r>
              <a:rPr lang="en"/>
              <a:t>Bagging in random forests is simply the process of training B different decision trees. The final prediction is then a majority voting scheme among all classifiers on a test data point.</a:t>
            </a:r>
            <a:endParaRPr/>
          </a:p>
          <a:p>
            <a:pPr indent="-298450" lvl="0" marL="457200" rtl="0" algn="l">
              <a:spcBef>
                <a:spcPts val="0"/>
              </a:spcBef>
              <a:spcAft>
                <a:spcPts val="0"/>
              </a:spcAft>
              <a:buSzPts val="1100"/>
              <a:buChar char="●"/>
            </a:pPr>
            <a:r>
              <a:rPr lang="en"/>
              <a:t>1:10 sec</a:t>
            </a:r>
            <a:endParaRPr strike="sngStrike">
              <a:highlight>
                <a:srgbClr val="FF0000"/>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3b3124d9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3b3124d9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training each model, it is tested internally using cross-validation schemes. These schemes are used to test the </a:t>
            </a:r>
            <a:r>
              <a:rPr lang="en"/>
              <a:t>effectiveness</a:t>
            </a:r>
            <a:r>
              <a:rPr lang="en"/>
              <a:t> of the model before hyperparameter tuning in order to determine if it is a model worth further consideration.</a:t>
            </a:r>
            <a:endParaRPr/>
          </a:p>
          <a:p>
            <a:pPr indent="-298450" lvl="0" marL="457200" rtl="0" algn="l">
              <a:spcBef>
                <a:spcPts val="0"/>
              </a:spcBef>
              <a:spcAft>
                <a:spcPts val="0"/>
              </a:spcAft>
              <a:buSzPts val="1100"/>
              <a:buChar char="●"/>
            </a:pPr>
            <a:r>
              <a:rPr lang="en"/>
              <a:t>K-Fold performs K iterations of the model on the training set. In doing so, 1 of the K training sections is used as an intermediate test set. As shown in the graphic, for each iteration a different subset is used as the training set.</a:t>
            </a:r>
            <a:endParaRPr/>
          </a:p>
          <a:p>
            <a:pPr indent="-298450" lvl="0" marL="457200" rtl="0" algn="l">
              <a:spcBef>
                <a:spcPts val="0"/>
              </a:spcBef>
              <a:spcAft>
                <a:spcPts val="0"/>
              </a:spcAft>
              <a:buSzPts val="1100"/>
              <a:buChar char="●"/>
            </a:pPr>
            <a:r>
              <a:rPr lang="en"/>
              <a:t>0:30 sec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3b3124d9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3b3124d9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Shuffle Split </a:t>
            </a:r>
            <a:r>
              <a:rPr lang="en">
                <a:solidFill>
                  <a:schemeClr val="dk1"/>
                </a:solidFill>
              </a:rPr>
              <a:t>performs K iterations of the model on the training set. In doing so, a random selection of training indices are used as an intermediate test set. As shown in the graphic, for each iteration a different subset is randomly.</a:t>
            </a:r>
            <a:endParaRPr>
              <a:solidFill>
                <a:schemeClr val="dk1"/>
              </a:solidFill>
            </a:endParaRPr>
          </a:p>
          <a:p>
            <a:pPr indent="-298450" lvl="0" marL="457200" rtl="0" algn="l">
              <a:spcBef>
                <a:spcPts val="0"/>
              </a:spcBef>
              <a:spcAft>
                <a:spcPts val="0"/>
              </a:spcAft>
              <a:buClr>
                <a:schemeClr val="dk1"/>
              </a:buClr>
              <a:buSzPts val="1100"/>
              <a:buChar char="●"/>
            </a:pPr>
            <a:r>
              <a:rPr lang="en"/>
              <a:t>0:15 sec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3c106dca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3c106dca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cross-validation schemes have been applied to a bare bones model and it proves to be effective, its parameters are optimized. An exhaustive grid search on input parameters returns the estimator with the highest score. The code snippet on the right shows such a function call.</a:t>
            </a:r>
            <a:endParaRPr/>
          </a:p>
          <a:p>
            <a:pPr indent="-298450" lvl="0" marL="457200" rtl="0" algn="l">
              <a:spcBef>
                <a:spcPts val="0"/>
              </a:spcBef>
              <a:spcAft>
                <a:spcPts val="0"/>
              </a:spcAft>
              <a:buSzPts val="1100"/>
              <a:buChar char="●"/>
            </a:pPr>
            <a:r>
              <a:rPr lang="en"/>
              <a:t>For KNN, SVM, and Random Forest, some </a:t>
            </a:r>
            <a:r>
              <a:rPr lang="en"/>
              <a:t>hyperparameters</a:t>
            </a:r>
            <a:r>
              <a:rPr lang="en"/>
              <a:t> are listed in the table.</a:t>
            </a:r>
            <a:endParaRPr/>
          </a:p>
          <a:p>
            <a:pPr indent="-298450" lvl="0" marL="457200" rtl="0" algn="l">
              <a:spcBef>
                <a:spcPts val="0"/>
              </a:spcBef>
              <a:spcAft>
                <a:spcPts val="0"/>
              </a:spcAft>
              <a:buSzPts val="1100"/>
              <a:buChar char="●"/>
            </a:pPr>
            <a:r>
              <a:rPr lang="en"/>
              <a:t>0:20 sec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3b3124d9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3b3124d9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For KNN, grid search was used for hyperparameter optimization. Corresponding heat map and plot shows that number of neighbors of 26 and Minkowski distance p of 1 are within the stable plateau region. Using these parameters, the training set performed very well reaching nearly 99% accuracy along with a 92% test set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0:15</a:t>
            </a:r>
            <a:r>
              <a:rPr lang="en">
                <a:solidFill>
                  <a:schemeClr val="dk1"/>
                </a:solidFill>
              </a:rPr>
              <a:t> sec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83b3124d9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3b3124d9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For SVM, grid search was used for hyperparameter optimization. Corresponding heat map and plot shows that a regularization parameter C of 10 and kernel coefficient gamma of 0.1 are within the stable plateau region. Using these parameters, the training set performed very well reaching nearly 100% accuracy along with a 97% test set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0:15 sec</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83b3124d9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3b3124d9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For Random Forest, grid search was used for hyperparameter optimization. Corresponding heat map and plot shows that a maximum depth of 18 and minimum number of samples per leaf of 14 are within the stable plateau region. Using these parameters, the training set performed very well reaching nearly 100% accuracy along with a 92% test set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0:15 sec</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83b3124d9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83b3124d9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the presentation we will discuss the clinical problem statement driving this project, provide a recap of Modules 1 and 2, and go into detail of Module 3's implementation. The presentation will then conclude with a demo, conclusion, and future work.</a:t>
            </a:r>
            <a:endParaRPr/>
          </a:p>
          <a:p>
            <a:pPr indent="-298450" lvl="0" marL="457200" rtl="0" algn="l">
              <a:spcBef>
                <a:spcPts val="0"/>
              </a:spcBef>
              <a:spcAft>
                <a:spcPts val="0"/>
              </a:spcAft>
              <a:buSzPts val="1100"/>
              <a:buChar char="●"/>
            </a:pPr>
            <a:r>
              <a:rPr lang="en"/>
              <a:t>0:15 sec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3b3124d9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3b3124d9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 example of the entire process is captured through this flowchart.</a:t>
            </a:r>
            <a:endParaRPr/>
          </a:p>
          <a:p>
            <a:pPr indent="-298450" lvl="0" marL="457200" rtl="0" algn="l">
              <a:spcBef>
                <a:spcPts val="0"/>
              </a:spcBef>
              <a:spcAft>
                <a:spcPts val="0"/>
              </a:spcAft>
              <a:buSzPts val="1100"/>
              <a:buChar char="●"/>
            </a:pPr>
            <a:r>
              <a:rPr lang="en"/>
              <a:t>First a test image is selected. This one is of the Necrosis class.</a:t>
            </a:r>
            <a:endParaRPr/>
          </a:p>
          <a:p>
            <a:pPr indent="-298450" lvl="0" marL="457200" rtl="0" algn="l">
              <a:spcBef>
                <a:spcPts val="0"/>
              </a:spcBef>
              <a:spcAft>
                <a:spcPts val="0"/>
              </a:spcAft>
              <a:buSzPts val="1100"/>
              <a:buChar char="●"/>
            </a:pPr>
            <a:r>
              <a:rPr lang="en"/>
              <a:t>Then it is normalized using a target image.</a:t>
            </a:r>
            <a:endParaRPr/>
          </a:p>
          <a:p>
            <a:pPr indent="-298450" lvl="0" marL="457200" rtl="0" algn="l">
              <a:spcBef>
                <a:spcPts val="0"/>
              </a:spcBef>
              <a:spcAft>
                <a:spcPts val="0"/>
              </a:spcAft>
              <a:buSzPts val="1100"/>
              <a:buChar char="●"/>
            </a:pPr>
            <a:r>
              <a:rPr lang="en"/>
              <a:t>Five subsections are created from the normalized image.</a:t>
            </a:r>
            <a:endParaRPr/>
          </a:p>
          <a:p>
            <a:pPr indent="-298450" lvl="0" marL="457200" rtl="0" algn="l">
              <a:spcBef>
                <a:spcPts val="0"/>
              </a:spcBef>
              <a:spcAft>
                <a:spcPts val="0"/>
              </a:spcAft>
              <a:buSzPts val="1100"/>
              <a:buChar char="●"/>
            </a:pPr>
            <a:r>
              <a:rPr lang="en"/>
              <a:t>The original 169 features extracted are visualized. These features are then normalized and pass through PCA to only include the top 43 principle components.</a:t>
            </a:r>
            <a:endParaRPr/>
          </a:p>
          <a:p>
            <a:pPr indent="-298450" lvl="0" marL="457200" rtl="0" algn="l">
              <a:spcBef>
                <a:spcPts val="0"/>
              </a:spcBef>
              <a:spcAft>
                <a:spcPts val="0"/>
              </a:spcAft>
              <a:buSzPts val="1100"/>
              <a:buChar char="●"/>
            </a:pPr>
            <a:r>
              <a:rPr lang="en"/>
              <a:t>As summarized in the table, each green box represents a correct classification and each red box indicates a </a:t>
            </a:r>
            <a:r>
              <a:rPr lang="en"/>
              <a:t>misclassification</a:t>
            </a:r>
            <a:r>
              <a:rPr lang="en"/>
              <a:t>. For this particular test data point, all subsections were correctly classified by KNN, 3 out of 5 by SVM, and 4 out of 5 by Random Forest.</a:t>
            </a:r>
            <a:endParaRPr/>
          </a:p>
          <a:p>
            <a:pPr indent="-298450" lvl="0" marL="457200" rtl="0" algn="l">
              <a:spcBef>
                <a:spcPts val="0"/>
              </a:spcBef>
              <a:spcAft>
                <a:spcPts val="0"/>
              </a:spcAft>
              <a:buSzPts val="1100"/>
              <a:buChar char="●"/>
            </a:pPr>
            <a:r>
              <a:rPr lang="en"/>
              <a:t>0:45 sec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3b3124d9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3b3124d9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All three methods tested showed great promise on this small data set. Within the three methods, </a:t>
            </a:r>
            <a:r>
              <a:rPr lang="en">
                <a:solidFill>
                  <a:schemeClr val="dk1"/>
                </a:solidFill>
              </a:rPr>
              <a:t>the process of tuning KNN's hyperparameters was the simplest since it really only had 1 parameter that needed to be optimized.</a:t>
            </a:r>
            <a:r>
              <a:rPr lang="en">
                <a:solidFill>
                  <a:schemeClr val="dk1"/>
                </a:solidFill>
              </a:rPr>
              <a:t> Additionally, KNN and Random Forest were computationally much more friendly than SVM. However, SVM did have the best test results. For all three methods, testing set metrics performed 4-8% below their training counterparts, indicating some overfitting may have </a:t>
            </a:r>
            <a:r>
              <a:rPr lang="en">
                <a:solidFill>
                  <a:schemeClr val="dk1"/>
                </a:solidFill>
              </a:rPr>
              <a:t>occurred</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Using this project as a stepping stone I would like to look into ensemble learning where different classifiers are added together similar to a Random Forest. Additionally using a convolutional neural network for feature extraction or prediction could be very revealing.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0:45 sec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83b3124d9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3b3124d9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83dae7c17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3dae7c17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3dae7c17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3dae7c17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3dae7c17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3dae7c17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3b3124d9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3b3124d9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assess each </a:t>
            </a:r>
            <a:r>
              <a:rPr lang="en"/>
              <a:t>supervised</a:t>
            </a:r>
            <a:r>
              <a:rPr lang="en"/>
              <a:t> learning model, a set of performance metrics will be used. These are confusion matrix, accuracy score, F1-score, matthews correlation coefficient, and area under the curve.</a:t>
            </a:r>
            <a:endParaRPr/>
          </a:p>
          <a:p>
            <a:pPr indent="-298450" lvl="0" marL="457200" rtl="0" algn="l">
              <a:spcBef>
                <a:spcPts val="0"/>
              </a:spcBef>
              <a:spcAft>
                <a:spcPts val="0"/>
              </a:spcAft>
              <a:buSzPts val="1100"/>
              <a:buChar char="●"/>
            </a:pPr>
            <a:r>
              <a:rPr lang="en" strike="sngStrike"/>
              <a:t>The first is a confusion matrix which summarizes prediction results from all classes. It return a matrix showing the number of correct classifications and number of </a:t>
            </a:r>
            <a:r>
              <a:rPr lang="en" strike="sngStrike"/>
              <a:t>misclassifications</a:t>
            </a:r>
            <a:r>
              <a:rPr lang="en" strike="sngStrike"/>
              <a:t>.</a:t>
            </a:r>
            <a:endParaRPr strike="sngStrike"/>
          </a:p>
          <a:p>
            <a:pPr indent="-298450" lvl="0" marL="457200" rtl="0" algn="l">
              <a:spcBef>
                <a:spcPts val="0"/>
              </a:spcBef>
              <a:spcAft>
                <a:spcPts val="0"/>
              </a:spcAft>
              <a:buSzPts val="1100"/>
              <a:buChar char="●"/>
            </a:pPr>
            <a:r>
              <a:rPr lang="en" strike="sngStrike"/>
              <a:t>The accuracy score is the </a:t>
            </a:r>
            <a:r>
              <a:rPr lang="en" strike="sngStrike"/>
              <a:t>fraction</a:t>
            </a:r>
            <a:r>
              <a:rPr lang="en" strike="sngStrike"/>
              <a:t> of correctly classified labels.</a:t>
            </a:r>
            <a:endParaRPr strike="sngStrike"/>
          </a:p>
          <a:p>
            <a:pPr indent="-298450" lvl="0" marL="457200" rtl="0" algn="l">
              <a:spcBef>
                <a:spcPts val="0"/>
              </a:spcBef>
              <a:spcAft>
                <a:spcPts val="0"/>
              </a:spcAft>
              <a:buSzPts val="1100"/>
              <a:buChar char="●"/>
            </a:pPr>
            <a:r>
              <a:rPr lang="en" strike="sngStrike"/>
              <a:t>F1-Score is the weighted average between precision and recall. As a result, it captures both accuracy and number of correctly predicted labels.</a:t>
            </a:r>
            <a:endParaRPr strike="sngStrike"/>
          </a:p>
          <a:p>
            <a:pPr indent="-298450" lvl="0" marL="457200" rtl="0" algn="l">
              <a:spcBef>
                <a:spcPts val="0"/>
              </a:spcBef>
              <a:spcAft>
                <a:spcPts val="0"/>
              </a:spcAft>
              <a:buSzPts val="1100"/>
              <a:buChar char="●"/>
            </a:pPr>
            <a:r>
              <a:rPr lang="en" strike="sngStrike"/>
              <a:t>Matthews Correlation Coefficient is thought of as a balanced metric taking into account TP, TN, FP, and FN.</a:t>
            </a:r>
            <a:endParaRPr strike="sngStrike"/>
          </a:p>
          <a:p>
            <a:pPr indent="-298450" lvl="0" marL="457200" rtl="0" algn="l">
              <a:spcBef>
                <a:spcPts val="0"/>
              </a:spcBef>
              <a:spcAft>
                <a:spcPts val="0"/>
              </a:spcAft>
              <a:buSzPts val="1100"/>
              <a:buChar char="●"/>
            </a:pPr>
            <a:r>
              <a:rPr lang="en" strike="sngStrike"/>
              <a:t>Area Under the Curve is a ratio between true positive rate and false positive rate.</a:t>
            </a:r>
            <a:endParaRPr strike="sngStrike"/>
          </a:p>
          <a:p>
            <a:pPr indent="-298450" lvl="0" marL="457200" rtl="0" algn="l">
              <a:spcBef>
                <a:spcPts val="0"/>
              </a:spcBef>
              <a:spcAft>
                <a:spcPts val="0"/>
              </a:spcAft>
              <a:buSzPts val="1100"/>
              <a:buChar char="●"/>
            </a:pPr>
            <a:r>
              <a:rPr lang="en"/>
              <a:t>0:45 sec</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Precision</a:t>
            </a:r>
            <a:endParaRPr/>
          </a:p>
          <a:p>
            <a:pPr indent="-298450" lvl="1" marL="914400" rtl="0" algn="l">
              <a:spcBef>
                <a:spcPts val="0"/>
              </a:spcBef>
              <a:spcAft>
                <a:spcPts val="0"/>
              </a:spcAft>
              <a:buSzPts val="1100"/>
              <a:buChar char="-"/>
            </a:pPr>
            <a:r>
              <a:rPr lang="en"/>
              <a:t>TP / (TP + FP)</a:t>
            </a:r>
            <a:endParaRPr/>
          </a:p>
          <a:p>
            <a:pPr indent="-298450" lvl="0" marL="457200" rtl="0" algn="l">
              <a:spcBef>
                <a:spcPts val="0"/>
              </a:spcBef>
              <a:spcAft>
                <a:spcPts val="0"/>
              </a:spcAft>
              <a:buSzPts val="1100"/>
              <a:buChar char="-"/>
            </a:pPr>
            <a:r>
              <a:rPr lang="en"/>
              <a:t>Recall</a:t>
            </a:r>
            <a:endParaRPr/>
          </a:p>
          <a:p>
            <a:pPr indent="-298450" lvl="1" marL="914400" rtl="0" algn="l">
              <a:spcBef>
                <a:spcPts val="0"/>
              </a:spcBef>
              <a:spcAft>
                <a:spcPts val="0"/>
              </a:spcAft>
              <a:buSzPts val="1100"/>
              <a:buChar char="-"/>
            </a:pPr>
            <a:r>
              <a:rPr lang="en"/>
              <a:t>TP / (TP + FN)</a:t>
            </a:r>
            <a:endParaRPr/>
          </a:p>
          <a:p>
            <a:pPr indent="-298450" lvl="0" marL="457200" rtl="0" algn="l">
              <a:spcBef>
                <a:spcPts val="0"/>
              </a:spcBef>
              <a:spcAft>
                <a:spcPts val="0"/>
              </a:spcAft>
              <a:buSzPts val="1100"/>
              <a:buChar char="-"/>
            </a:pPr>
            <a:r>
              <a:rPr lang="en"/>
              <a:t>TPR - true positive rate = recall = sensitivity</a:t>
            </a:r>
            <a:endParaRPr/>
          </a:p>
          <a:p>
            <a:pPr indent="-298450" lvl="1" marL="914400" rtl="0" algn="l">
              <a:spcBef>
                <a:spcPts val="0"/>
              </a:spcBef>
              <a:spcAft>
                <a:spcPts val="0"/>
              </a:spcAft>
              <a:buSzPts val="1100"/>
              <a:buChar char="-"/>
            </a:pPr>
            <a:r>
              <a:rPr lang="en"/>
              <a:t>TP / (TP + FN)</a:t>
            </a:r>
            <a:endParaRPr/>
          </a:p>
          <a:p>
            <a:pPr indent="-298450" lvl="1" marL="914400" rtl="0" algn="l">
              <a:spcBef>
                <a:spcPts val="0"/>
              </a:spcBef>
              <a:spcAft>
                <a:spcPts val="0"/>
              </a:spcAft>
              <a:buSzPts val="1100"/>
              <a:buChar char="-"/>
            </a:pPr>
            <a:r>
              <a:rPr lang="en"/>
              <a:t>correctly identified instances</a:t>
            </a:r>
            <a:endParaRPr/>
          </a:p>
          <a:p>
            <a:pPr indent="-298450" lvl="0" marL="457200" rtl="0" algn="l">
              <a:spcBef>
                <a:spcPts val="0"/>
              </a:spcBef>
              <a:spcAft>
                <a:spcPts val="0"/>
              </a:spcAft>
              <a:buSzPts val="1100"/>
              <a:buChar char="-"/>
            </a:pPr>
            <a:r>
              <a:rPr lang="en"/>
              <a:t>FPR - false positive rate = 1 - recall = 1 - specificity</a:t>
            </a:r>
            <a:endParaRPr/>
          </a:p>
          <a:p>
            <a:pPr indent="-298450" lvl="1" marL="914400" rtl="0" algn="l">
              <a:spcBef>
                <a:spcPts val="0"/>
              </a:spcBef>
              <a:spcAft>
                <a:spcPts val="0"/>
              </a:spcAft>
              <a:buSzPts val="1100"/>
              <a:buChar char="-"/>
            </a:pPr>
            <a:r>
              <a:rPr lang="en"/>
              <a:t>FP / (FP + TN)</a:t>
            </a:r>
            <a:endParaRPr/>
          </a:p>
          <a:p>
            <a:pPr indent="-298450" lvl="1" marL="914400" rtl="0" algn="l">
              <a:spcBef>
                <a:spcPts val="0"/>
              </a:spcBef>
              <a:spcAft>
                <a:spcPts val="0"/>
              </a:spcAft>
              <a:buSzPts val="1100"/>
              <a:buChar char="-"/>
            </a:pPr>
            <a:r>
              <a:rPr lang="en"/>
              <a:t>misclassified instances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83dae7c17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3dae7c17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83dae7c17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3dae7c17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3b3124d9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3b3124d9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At the beginning of the semester we were given the driving force of medical projects specifically medical image </a:t>
            </a:r>
            <a:r>
              <a:rPr lang="en"/>
              <a:t>processing:</a:t>
            </a:r>
            <a:r>
              <a:rPr lang="en"/>
              <a:t> the goal of developing a decision support model for the diagnosis and </a:t>
            </a:r>
            <a:r>
              <a:rPr lang="en"/>
              <a:t>prognosis</a:t>
            </a:r>
            <a:r>
              <a:rPr lang="en"/>
              <a:t> of cancer. We </a:t>
            </a:r>
            <a:r>
              <a:rPr lang="en"/>
              <a:t>follow</a:t>
            </a:r>
            <a:r>
              <a:rPr lang="en"/>
              <a:t> the image processing pipeline for clinical decision making which consists of image preprocessing, feature extraction and selection, and ultimately prediction modeling.</a:t>
            </a:r>
            <a:endParaRPr/>
          </a:p>
          <a:p>
            <a:pPr indent="-298450" lvl="0" marL="457200" rtl="0" algn="l">
              <a:spcBef>
                <a:spcPts val="0"/>
              </a:spcBef>
              <a:spcAft>
                <a:spcPts val="0"/>
              </a:spcAft>
              <a:buSzPts val="1100"/>
              <a:buChar char="●"/>
            </a:pPr>
            <a:r>
              <a:rPr lang="en"/>
              <a:t>Some of the needs for an accurate clinical decision support model include: earlier detection of cancer as well more accurate classification of cancer subtypes. </a:t>
            </a:r>
            <a:r>
              <a:rPr lang="en"/>
              <a:t>Enhancing</a:t>
            </a:r>
            <a:r>
              <a:rPr lang="en"/>
              <a:t> both of these current issues would help patients receive earlier and more tailored </a:t>
            </a:r>
            <a:r>
              <a:rPr lang="en"/>
              <a:t>treatment</a:t>
            </a:r>
            <a:r>
              <a:rPr lang="en"/>
              <a:t>.</a:t>
            </a:r>
            <a:endParaRPr/>
          </a:p>
          <a:p>
            <a:pPr indent="-298450" lvl="0" marL="457200" rtl="0" algn="l">
              <a:spcBef>
                <a:spcPts val="0"/>
              </a:spcBef>
              <a:spcAft>
                <a:spcPts val="0"/>
              </a:spcAft>
              <a:buSzPts val="1100"/>
              <a:buChar char="●"/>
            </a:pPr>
            <a:r>
              <a:rPr lang="en"/>
              <a:t>However, throwing data into a </a:t>
            </a:r>
            <a:r>
              <a:rPr lang="en"/>
              <a:t>predictive</a:t>
            </a:r>
            <a:r>
              <a:rPr lang="en"/>
              <a:t> model is not always </a:t>
            </a:r>
            <a:r>
              <a:rPr lang="en"/>
              <a:t>straightforward</a:t>
            </a:r>
            <a:r>
              <a:rPr lang="en"/>
              <a:t>. For instance, some </a:t>
            </a:r>
            <a:r>
              <a:rPr lang="en"/>
              <a:t>technical</a:t>
            </a:r>
            <a:r>
              <a:rPr lang="en"/>
              <a:t> challenges include not having enough patient data and the </a:t>
            </a:r>
            <a:r>
              <a:rPr lang="en"/>
              <a:t>difficulty</a:t>
            </a:r>
            <a:r>
              <a:rPr lang="en"/>
              <a:t> of collecting data consistently. WIth a lack of big data and high variation </a:t>
            </a:r>
            <a:r>
              <a:rPr lang="en"/>
              <a:t>among</a:t>
            </a:r>
            <a:r>
              <a:rPr lang="en"/>
              <a:t> datasets, there is room to </a:t>
            </a:r>
            <a:r>
              <a:rPr lang="en"/>
              <a:t>improve</a:t>
            </a:r>
            <a:r>
              <a:rPr lang="en"/>
              <a:t> in clinical </a:t>
            </a:r>
            <a:r>
              <a:rPr lang="en"/>
              <a:t>decision</a:t>
            </a:r>
            <a:r>
              <a:rPr lang="en"/>
              <a:t> support.</a:t>
            </a:r>
            <a:endParaRPr/>
          </a:p>
          <a:p>
            <a:pPr indent="-298450" lvl="0" marL="457200" rtl="0" algn="l">
              <a:spcBef>
                <a:spcPts val="0"/>
              </a:spcBef>
              <a:spcAft>
                <a:spcPts val="0"/>
              </a:spcAft>
              <a:buSzPts val="1100"/>
              <a:buChar char="●"/>
            </a:pPr>
            <a:r>
              <a:rPr lang="en"/>
              <a:t>0:55 sec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3b3124d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3b3124d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begin the technical content of our presentation with a recap of Module 1: Image Preprocessing.</a:t>
            </a:r>
            <a:endParaRPr/>
          </a:p>
          <a:p>
            <a:pPr indent="-298450" lvl="0" marL="457200" rtl="0" algn="l">
              <a:spcBef>
                <a:spcPts val="0"/>
              </a:spcBef>
              <a:spcAft>
                <a:spcPts val="0"/>
              </a:spcAft>
              <a:buSzPts val="1100"/>
              <a:buChar char="●"/>
            </a:pPr>
            <a:r>
              <a:rPr lang="en" strike="sngStrike"/>
              <a:t>For the undergraduate project, we received quality controlled images consisting of three classes: Necrosis, Stroma, and Tumor. These samples were collected from 1,000 original whole slide images of dimensions 20,000 by 40,000 pixels. For the quality control phase, tissue folding, invalid stains, and empty regions of interest were removed. This resulted in 100 samples of each class with dimensions 512 by 512 pixels.</a:t>
            </a:r>
            <a:endParaRPr strike="sngStrike"/>
          </a:p>
          <a:p>
            <a:pPr indent="-298450" lvl="0" marL="457200" rtl="0" algn="l">
              <a:spcBef>
                <a:spcPts val="0"/>
              </a:spcBef>
              <a:spcAft>
                <a:spcPts val="0"/>
              </a:spcAft>
              <a:buSzPts val="1100"/>
              <a:buChar char="●"/>
            </a:pPr>
            <a:r>
              <a:rPr lang="en"/>
              <a:t>The image on the right is a snapshot of some of the quality controlled images with Necrosis in the left column, Stroma in the middle column, and Tumor in the right column.</a:t>
            </a:r>
            <a:endParaRPr/>
          </a:p>
          <a:p>
            <a:pPr indent="-298450" lvl="0" marL="457200" rtl="0" algn="l">
              <a:spcBef>
                <a:spcPts val="0"/>
              </a:spcBef>
              <a:spcAft>
                <a:spcPts val="0"/>
              </a:spcAft>
              <a:buSzPts val="1100"/>
              <a:buChar char="●"/>
            </a:pPr>
            <a:r>
              <a:rPr lang="en">
                <a:solidFill>
                  <a:schemeClr val="dk1"/>
                </a:solidFill>
              </a:rPr>
              <a:t>0:15</a:t>
            </a:r>
            <a:r>
              <a:rPr lang="en">
                <a:solidFill>
                  <a:schemeClr val="dk1"/>
                </a:solidFill>
              </a:rPr>
              <a:t> sec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3c106dca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3c106dc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Normalization of the images was conducted using Reinhard's Method which makes use of the CIELAB color space.</a:t>
            </a:r>
            <a:r>
              <a:rPr lang="en" strike="sngStrike"/>
              <a:t> This color space described the lightness from black to white as </a:t>
            </a:r>
            <a:r>
              <a:rPr lang="en" strike="sngStrike">
                <a:solidFill>
                  <a:schemeClr val="dk1"/>
                </a:solidFill>
              </a:rPr>
              <a:t>L</a:t>
            </a:r>
            <a:r>
              <a:rPr baseline="30000" lang="en" strike="sngStrike">
                <a:solidFill>
                  <a:schemeClr val="dk1"/>
                </a:solidFill>
              </a:rPr>
              <a:t>*</a:t>
            </a:r>
            <a:r>
              <a:rPr lang="en" strike="sngStrike"/>
              <a:t>, </a:t>
            </a:r>
            <a:r>
              <a:rPr lang="en" strike="sngStrike">
                <a:solidFill>
                  <a:schemeClr val="dk1"/>
                </a:solidFill>
              </a:rPr>
              <a:t>lightness from green to red as a</a:t>
            </a:r>
            <a:r>
              <a:rPr baseline="30000" lang="en" strike="sngStrike">
                <a:solidFill>
                  <a:schemeClr val="dk1"/>
                </a:solidFill>
              </a:rPr>
              <a:t>*</a:t>
            </a:r>
            <a:r>
              <a:rPr lang="en" strike="sngStrike">
                <a:solidFill>
                  <a:schemeClr val="dk1"/>
                </a:solidFill>
              </a:rPr>
              <a:t>, and lightness from blue to yellow as b</a:t>
            </a:r>
            <a:r>
              <a:rPr baseline="30000" lang="en" strike="sngStrike">
                <a:solidFill>
                  <a:schemeClr val="dk1"/>
                </a:solidFill>
              </a:rPr>
              <a:t>*</a:t>
            </a:r>
            <a:r>
              <a:rPr lang="en" strike="sngStrike">
                <a:solidFill>
                  <a:schemeClr val="dk1"/>
                </a:solidFill>
              </a:rPr>
              <a:t>.</a:t>
            </a:r>
            <a:endParaRPr strike="sngStrike">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order to verify the correct implementation of the normalization process, a more common image was used as a test: the Atomium in Belgium. We can clearly see that the darker contrast from the top target image is applied to the lighter source image in the middle resulting in the normalized source image in the bottom.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sample normalization process using Tumor as the source is shown next. It is clear that the heavy shades of purple are applied to the source images.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normalization, data augmentation aims to increase the number of samples.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an example, take a sample Necrosis image.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First a 224 by 224 pixel subsection was cropped out.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From there independent vertical and horizontal flips were performed.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3 independent counter-clockwise rotations of 90</a:t>
            </a:r>
            <a:r>
              <a:rPr baseline="30000" lang="en">
                <a:solidFill>
                  <a:schemeClr val="dk1"/>
                </a:solidFill>
              </a:rPr>
              <a:t>o</a:t>
            </a:r>
            <a:r>
              <a:rPr lang="en">
                <a:solidFill>
                  <a:schemeClr val="dk1"/>
                </a:solidFill>
              </a:rPr>
              <a:t>, 180</a:t>
            </a:r>
            <a:r>
              <a:rPr baseline="30000" lang="en">
                <a:solidFill>
                  <a:schemeClr val="dk1"/>
                </a:solidFill>
              </a:rPr>
              <a:t>o</a:t>
            </a:r>
            <a:r>
              <a:rPr lang="en">
                <a:solidFill>
                  <a:schemeClr val="dk1"/>
                </a:solidFill>
              </a:rPr>
              <a:t>, 270</a:t>
            </a:r>
            <a:r>
              <a:rPr baseline="30000" lang="en">
                <a:solidFill>
                  <a:schemeClr val="dk1"/>
                </a:solidFill>
              </a:rPr>
              <a:t>o</a:t>
            </a:r>
            <a:r>
              <a:rPr lang="en">
                <a:solidFill>
                  <a:schemeClr val="dk1"/>
                </a:solidFill>
              </a:rPr>
              <a:t> were performed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process is repeated for the current sample image then iterated through the entire dataset.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1:05 sec</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3b3124d9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3b3124d9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Module 2 consisted of Feature Selection and Feature </a:t>
            </a:r>
            <a:r>
              <a:rPr lang="en">
                <a:solidFill>
                  <a:schemeClr val="dk1"/>
                </a:solidFill>
              </a:rPr>
              <a:t>Extraction</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three main categories of features selected were: color, texture and </a:t>
            </a:r>
            <a:r>
              <a:rPr lang="en">
                <a:solidFill>
                  <a:schemeClr val="dk1"/>
                </a:solidFill>
              </a:rPr>
              <a:t>morphological</a:t>
            </a:r>
            <a:r>
              <a:rPr lang="en">
                <a:solidFill>
                  <a:schemeClr val="dk1"/>
                </a:solidFill>
              </a:rPr>
              <a:t> based. The table summarizes these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0:15 sec</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83b3124d9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3b3124d9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Through a literature review of image feature selection processes, color, texture, and </a:t>
            </a:r>
            <a:r>
              <a:rPr lang="en"/>
              <a:t>morphological</a:t>
            </a:r>
            <a:r>
              <a:rPr lang="en"/>
              <a:t> features were selected.</a:t>
            </a:r>
            <a:endParaRPr/>
          </a:p>
          <a:p>
            <a:pPr indent="-298450" lvl="0" marL="457200" rtl="0" algn="l">
              <a:spcBef>
                <a:spcPts val="0"/>
              </a:spcBef>
              <a:spcAft>
                <a:spcPts val="0"/>
              </a:spcAft>
              <a:buSzPts val="1100"/>
              <a:buChar char="●"/>
            </a:pPr>
            <a:r>
              <a:rPr lang="en"/>
              <a:t>Upon selection, appropriate Python, Matlab, and handcrafted functions were implemented to extract feature values from an input image.</a:t>
            </a:r>
            <a:endParaRPr/>
          </a:p>
          <a:p>
            <a:pPr indent="-298450" lvl="0" marL="457200" rtl="0" algn="l">
              <a:spcBef>
                <a:spcPts val="0"/>
              </a:spcBef>
              <a:spcAft>
                <a:spcPts val="0"/>
              </a:spcAft>
              <a:buSzPts val="1100"/>
              <a:buChar char="●"/>
            </a:pPr>
            <a:r>
              <a:rPr lang="en"/>
              <a:t>After computing all features, dimensionality reduction using PCA was applied to reduce the feature space and complexity.</a:t>
            </a:r>
            <a:endParaRPr/>
          </a:p>
          <a:p>
            <a:pPr indent="-298450" lvl="0" marL="457200" rtl="0" algn="l">
              <a:spcBef>
                <a:spcPts val="0"/>
              </a:spcBef>
              <a:spcAft>
                <a:spcPts val="0"/>
              </a:spcAft>
              <a:buSzPts val="1100"/>
              <a:buChar char="●"/>
            </a:pPr>
            <a:r>
              <a:rPr lang="en"/>
              <a:t>Analyzing the scree plot and </a:t>
            </a:r>
            <a:r>
              <a:rPr lang="en"/>
              <a:t>cumulative</a:t>
            </a:r>
            <a:r>
              <a:rPr lang="en"/>
              <a:t> recovered variance of all principal components showed that 97% recovered variance was an </a:t>
            </a:r>
            <a:r>
              <a:rPr lang="en"/>
              <a:t>appropriate</a:t>
            </a:r>
            <a:r>
              <a:rPr lang="en"/>
              <a:t> threshold. As a result the top 43 principal components were selected from the original 169 features.</a:t>
            </a:r>
            <a:endParaRPr/>
          </a:p>
          <a:p>
            <a:pPr indent="-298450" lvl="0" marL="457200" rtl="0" algn="l">
              <a:spcBef>
                <a:spcPts val="0"/>
              </a:spcBef>
              <a:spcAft>
                <a:spcPts val="0"/>
              </a:spcAft>
              <a:buSzPts val="1100"/>
              <a:buChar char="●"/>
            </a:pPr>
            <a:r>
              <a:rPr lang="en"/>
              <a:t>PCA works by selecting principal components in a new feature space that are orthogonal to one another and therefore linearly independent. As a verification of correct implementation, the original features were visualized using a correlation matrix. The different shades of red, white, and blue show some inter dependence.</a:t>
            </a:r>
            <a:endParaRPr/>
          </a:p>
          <a:p>
            <a:pPr indent="-298450" lvl="0" marL="457200" rtl="0" algn="l">
              <a:spcBef>
                <a:spcPts val="0"/>
              </a:spcBef>
              <a:spcAft>
                <a:spcPts val="0"/>
              </a:spcAft>
              <a:buSzPts val="1100"/>
              <a:buChar char="●"/>
            </a:pPr>
            <a:r>
              <a:rPr lang="en"/>
              <a:t>After dimensionality reduction, a single diagonal red line in a field of blue indicates that all principal components are uncorrelated and the implementation was correct.</a:t>
            </a:r>
            <a:endParaRPr/>
          </a:p>
          <a:p>
            <a:pPr indent="-298450" lvl="0" marL="457200" rtl="0" algn="l">
              <a:spcBef>
                <a:spcPts val="0"/>
              </a:spcBef>
              <a:spcAft>
                <a:spcPts val="0"/>
              </a:spcAft>
              <a:buSzPts val="1100"/>
              <a:buChar char="●"/>
            </a:pPr>
            <a:r>
              <a:rPr lang="en"/>
              <a:t>1:05 sec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3b3124d9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3b3124d9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Module 3 describes the process of prediction modeling where we use our computed features to predict output labels. The following slides will discuss supervised learning methods, implementation of classification models, cross-validation schemes, and results through performance metrics.</a:t>
            </a:r>
            <a:endParaRPr/>
          </a:p>
          <a:p>
            <a:pPr indent="-298450" lvl="0" marL="457200" rtl="0" algn="l">
              <a:spcBef>
                <a:spcPts val="0"/>
              </a:spcBef>
              <a:spcAft>
                <a:spcPts val="0"/>
              </a:spcAft>
              <a:buSzPts val="1100"/>
              <a:buChar char="●"/>
            </a:pPr>
            <a:r>
              <a:rPr lang="en"/>
              <a:t>0:15 sec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3b3124d9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3b3124d9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paper </a:t>
            </a:r>
            <a:r>
              <a:rPr i="1" lang="en"/>
              <a:t>Image Classification using Random Forests and Ferns </a:t>
            </a:r>
            <a:r>
              <a:rPr lang="en"/>
              <a:t>considers the image </a:t>
            </a:r>
            <a:r>
              <a:rPr lang="en"/>
              <a:t>classification</a:t>
            </a:r>
            <a:r>
              <a:rPr lang="en"/>
              <a:t> problem using the Caltech-101 and 256 image datasets.</a:t>
            </a:r>
            <a:endParaRPr/>
          </a:p>
          <a:p>
            <a:pPr indent="-298450" lvl="1" marL="914400" rtl="0" algn="l">
              <a:spcBef>
                <a:spcPts val="0"/>
              </a:spcBef>
              <a:spcAft>
                <a:spcPts val="0"/>
              </a:spcAft>
              <a:buSzPts val="1100"/>
              <a:buChar char="○"/>
            </a:pPr>
            <a:r>
              <a:rPr lang="en"/>
              <a:t>They intend to compare the performance of random forests and random ferns to a benchmark multi-way SVM.</a:t>
            </a:r>
            <a:endParaRPr/>
          </a:p>
          <a:p>
            <a:pPr indent="-298450" lvl="1" marL="914400" rtl="0" algn="l">
              <a:spcBef>
                <a:spcPts val="0"/>
              </a:spcBef>
              <a:spcAft>
                <a:spcPts val="0"/>
              </a:spcAft>
              <a:buSzPts val="1100"/>
              <a:buChar char="○"/>
            </a:pPr>
            <a:r>
              <a:rPr lang="en" strike="sngStrike"/>
              <a:t>The reason for selecting a random forest and fern is that it is faster to train compared to a SVM.</a:t>
            </a:r>
            <a:endParaRPr strike="sngStrike"/>
          </a:p>
          <a:p>
            <a:pPr indent="-298450" lvl="1" marL="914400" rtl="0" algn="l">
              <a:spcBef>
                <a:spcPts val="0"/>
              </a:spcBef>
              <a:spcAft>
                <a:spcPts val="0"/>
              </a:spcAft>
              <a:buSzPts val="1100"/>
              <a:buChar char="○"/>
            </a:pPr>
            <a:r>
              <a:rPr lang="en" strike="sngStrike"/>
              <a:t>For the </a:t>
            </a:r>
            <a:r>
              <a:rPr lang="en" strike="sngStrike"/>
              <a:t>object</a:t>
            </a:r>
            <a:r>
              <a:rPr lang="en" strike="sngStrike"/>
              <a:t> detection process, they </a:t>
            </a:r>
            <a:r>
              <a:rPr lang="en" strike="sngStrike"/>
              <a:t>employ</a:t>
            </a:r>
            <a:r>
              <a:rPr lang="en" strike="sngStrike"/>
              <a:t> a strategy using a learned region of </a:t>
            </a:r>
            <a:r>
              <a:rPr lang="en" strike="sngStrike"/>
              <a:t>interest</a:t>
            </a:r>
            <a:r>
              <a:rPr lang="en" strike="sngStrike"/>
              <a:t> to eliminate regions of high visual similarity corresponding to the background.</a:t>
            </a:r>
            <a:endParaRPr strike="sngStrike"/>
          </a:p>
          <a:p>
            <a:pPr indent="-298450" lvl="1" marL="914400" rtl="0" algn="l">
              <a:spcBef>
                <a:spcPts val="0"/>
              </a:spcBef>
              <a:spcAft>
                <a:spcPts val="0"/>
              </a:spcAft>
              <a:buSzPts val="1100"/>
              <a:buChar char="○"/>
            </a:pPr>
            <a:r>
              <a:rPr lang="en" strike="sngStrike"/>
              <a:t>Compared to a multi-way SVM, a random forest performed 80.0% vs 81.3% on the Caltech-101 dataset however it had a </a:t>
            </a:r>
            <a:r>
              <a:rPr lang="en" strike="sngStrike">
                <a:solidFill>
                  <a:schemeClr val="dk1"/>
                </a:solidFill>
              </a:rPr>
              <a:t>classification time that was </a:t>
            </a:r>
            <a:r>
              <a:rPr lang="en" strike="sngStrike"/>
              <a:t>40 times quicker.</a:t>
            </a:r>
            <a:endParaRPr strike="sngStrike"/>
          </a:p>
          <a:p>
            <a:pPr indent="-298450" lvl="1" marL="914400" rtl="0" algn="l">
              <a:spcBef>
                <a:spcPts val="0"/>
              </a:spcBef>
              <a:spcAft>
                <a:spcPts val="0"/>
              </a:spcAft>
              <a:buSzPts val="1100"/>
              <a:buChar char="○"/>
            </a:pPr>
            <a:r>
              <a:rPr lang="en"/>
              <a:t>The paper demonstrated that using random forests and ferns reduces training and testing costs significantly compared toa multi-way SVM, and has comparable performance.</a:t>
            </a:r>
            <a:endParaRPr/>
          </a:p>
          <a:p>
            <a:pPr indent="-298450" lvl="0" marL="457200" rtl="0" algn="l">
              <a:spcBef>
                <a:spcPts val="0"/>
              </a:spcBef>
              <a:spcAft>
                <a:spcPts val="0"/>
              </a:spcAft>
              <a:buSzPts val="1100"/>
              <a:buChar char="●"/>
            </a:pPr>
            <a:r>
              <a:rPr lang="en">
                <a:solidFill>
                  <a:schemeClr val="dk1"/>
                </a:solidFill>
              </a:rPr>
              <a:t>The paper </a:t>
            </a:r>
            <a:r>
              <a:rPr i="1" lang="en">
                <a:solidFill>
                  <a:schemeClr val="dk1"/>
                </a:solidFill>
              </a:rPr>
              <a:t>Efficient kNN Classification With Different Numbers of Nearest Neighbors</a:t>
            </a:r>
            <a:r>
              <a:rPr lang="en">
                <a:solidFill>
                  <a:schemeClr val="dk1"/>
                </a:solidFill>
              </a:rPr>
              <a:t> uses a pairing of KNN and Decision Trees for a more optimal way of determining the number of neighbors for each test sample.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Instead of class labels as the leaves of the decision tree, values of k are used instead.</a:t>
            </a:r>
            <a:endParaRPr>
              <a:solidFill>
                <a:schemeClr val="dk1"/>
              </a:solidFill>
            </a:endParaRPr>
          </a:p>
          <a:p>
            <a:pPr indent="-298450" lvl="0" marL="457200" rtl="0" algn="l">
              <a:spcBef>
                <a:spcPts val="0"/>
              </a:spcBef>
              <a:spcAft>
                <a:spcPts val="0"/>
              </a:spcAft>
              <a:buSzPts val="1100"/>
              <a:buChar char="●"/>
            </a:pPr>
            <a:r>
              <a:rPr lang="en" strike="sngStrike"/>
              <a:t>The paper </a:t>
            </a:r>
            <a:r>
              <a:rPr i="1" lang="en" strike="sngStrike"/>
              <a:t>Speech Emotion Recognition using Support Vector Machine</a:t>
            </a:r>
            <a:r>
              <a:rPr lang="en" strike="sngStrike"/>
              <a:t> aims to classify emotions through speech using Support Vector Machine.</a:t>
            </a:r>
            <a:endParaRPr strike="sngStrike"/>
          </a:p>
          <a:p>
            <a:pPr indent="-298450" lvl="1" marL="914400" rtl="0" algn="l">
              <a:spcBef>
                <a:spcPts val="0"/>
              </a:spcBef>
              <a:spcAft>
                <a:spcPts val="0"/>
              </a:spcAft>
              <a:buSzPts val="1100"/>
              <a:buChar char="○"/>
            </a:pPr>
            <a:r>
              <a:rPr lang="en" strike="sngStrike"/>
              <a:t>Use MFCC (Mel-frequency cepstrum) and LPCC (Linear Prediction Cepstral Coefficients) </a:t>
            </a:r>
            <a:r>
              <a:rPr lang="en" strike="sngStrike"/>
              <a:t>algorithms</a:t>
            </a:r>
            <a:r>
              <a:rPr lang="en" strike="sngStrike"/>
              <a:t>.</a:t>
            </a:r>
            <a:endParaRPr strike="sngStrike"/>
          </a:p>
          <a:p>
            <a:pPr indent="-298450" lvl="1" marL="914400" rtl="0" algn="l">
              <a:spcBef>
                <a:spcPts val="0"/>
              </a:spcBef>
              <a:spcAft>
                <a:spcPts val="0"/>
              </a:spcAft>
              <a:buSzPts val="1100"/>
              <a:buChar char="○"/>
            </a:pPr>
            <a:r>
              <a:rPr lang="en" strike="sngStrike"/>
              <a:t>Using a trained actors, noiseless environment (LDC) and a student, noisy environment (UGA) speech datasets, they showed that using gender </a:t>
            </a:r>
            <a:r>
              <a:rPr lang="en" strike="sngStrike"/>
              <a:t>dependent</a:t>
            </a:r>
            <a:r>
              <a:rPr lang="en" strike="sngStrike"/>
              <a:t> classification was more accurate than one-against-all methods.</a:t>
            </a:r>
            <a:endParaRPr strike="sngStrike"/>
          </a:p>
          <a:p>
            <a:pPr indent="-298450" lvl="0" marL="457200" rtl="0" algn="l">
              <a:spcBef>
                <a:spcPts val="0"/>
              </a:spcBef>
              <a:spcAft>
                <a:spcPts val="0"/>
              </a:spcAft>
              <a:buSzPts val="1100"/>
              <a:buChar char="●"/>
            </a:pPr>
            <a:r>
              <a:rPr lang="en" strike="sngStrike"/>
              <a:t>The paper </a:t>
            </a:r>
            <a:r>
              <a:rPr i="1" lang="en" strike="sngStrike"/>
              <a:t>Multiple Sclerosis Detection Based on Biorthogonal Wavelet Transform, RBF Kernel Principal Component Analysis, and Logistic Regression</a:t>
            </a:r>
            <a:r>
              <a:rPr lang="en" strike="sngStrike"/>
              <a:t> uses MRI data to </a:t>
            </a:r>
            <a:r>
              <a:rPr lang="en" strike="sngStrike"/>
              <a:t>distinguish</a:t>
            </a:r>
            <a:r>
              <a:rPr lang="en" strike="sngStrike"/>
              <a:t> between multiple sclerosis and </a:t>
            </a:r>
            <a:r>
              <a:rPr lang="en" strike="sngStrike"/>
              <a:t>healthy</a:t>
            </a:r>
            <a:r>
              <a:rPr lang="en" strike="sngStrike"/>
              <a:t> patients using a combination of biorthogonal wavelet transform, RBF kernel PCA, and logistic regression.</a:t>
            </a:r>
            <a:endParaRPr strike="sngStrike"/>
          </a:p>
          <a:p>
            <a:pPr indent="-298450" lvl="1" marL="914400" rtl="0" algn="l">
              <a:spcBef>
                <a:spcPts val="0"/>
              </a:spcBef>
              <a:spcAft>
                <a:spcPts val="0"/>
              </a:spcAft>
              <a:buSzPts val="1100"/>
              <a:buChar char="○"/>
            </a:pPr>
            <a:r>
              <a:rPr lang="en" strike="sngStrike"/>
              <a:t>The combined method had a greater sensitivity and accuracy than 5 state-of-the-art approaches.</a:t>
            </a:r>
            <a:endParaRPr strike="sngStrike"/>
          </a:p>
          <a:p>
            <a:pPr indent="-298450" lvl="0" marL="457200" rtl="0" algn="l">
              <a:spcBef>
                <a:spcPts val="0"/>
              </a:spcBef>
              <a:spcAft>
                <a:spcPts val="0"/>
              </a:spcAft>
              <a:buSzPts val="1100"/>
              <a:buChar char="●"/>
            </a:pPr>
            <a:r>
              <a:rPr lang="en">
                <a:solidFill>
                  <a:schemeClr val="dk1"/>
                </a:solidFill>
              </a:rPr>
              <a:t>0:45</a:t>
            </a:r>
            <a:r>
              <a:rPr lang="en">
                <a:solidFill>
                  <a:schemeClr val="dk1"/>
                </a:solidFill>
              </a:rPr>
              <a:t> sec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39.png"/><Relationship Id="rId7"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51.png"/><Relationship Id="rId7"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38.png"/><Relationship Id="rId7"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9.png"/><Relationship Id="rId11" Type="http://schemas.openxmlformats.org/officeDocument/2006/relationships/image" Target="../media/image28.png"/><Relationship Id="rId10" Type="http://schemas.openxmlformats.org/officeDocument/2006/relationships/image" Target="../media/image53.png"/><Relationship Id="rId12" Type="http://schemas.openxmlformats.org/officeDocument/2006/relationships/image" Target="../media/image26.png"/><Relationship Id="rId9"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45.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0"/>
            <a:ext cx="8520600" cy="186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The Cancer Genome Atlas</a:t>
            </a:r>
            <a:endParaRPr sz="3600"/>
          </a:p>
          <a:p>
            <a:pPr indent="0" lvl="0" marL="0" rtl="0" algn="ctr">
              <a:spcBef>
                <a:spcPts val="0"/>
              </a:spcBef>
              <a:spcAft>
                <a:spcPts val="0"/>
              </a:spcAft>
              <a:buNone/>
            </a:pPr>
            <a:r>
              <a:rPr lang="en" sz="3600"/>
              <a:t>Kidney Clear Cell Carcinoma</a:t>
            </a:r>
            <a:endParaRPr sz="3600"/>
          </a:p>
          <a:p>
            <a:pPr indent="0" lvl="0" marL="0" rtl="0" algn="ctr">
              <a:spcBef>
                <a:spcPts val="0"/>
              </a:spcBef>
              <a:spcAft>
                <a:spcPts val="0"/>
              </a:spcAft>
              <a:buNone/>
            </a:pPr>
            <a:r>
              <a:rPr lang="en" sz="2400">
                <a:solidFill>
                  <a:srgbClr val="000000"/>
                </a:solidFill>
              </a:rPr>
              <a:t>ECE 4783 - Final Presentation</a:t>
            </a:r>
            <a:endParaRPr sz="2400">
              <a:solidFill>
                <a:srgbClr val="000000"/>
              </a:solidFill>
            </a:endParaRPr>
          </a:p>
        </p:txBody>
      </p:sp>
      <p:sp>
        <p:nvSpPr>
          <p:cNvPr id="55" name="Google Shape;55;p13"/>
          <p:cNvSpPr txBox="1"/>
          <p:nvPr>
            <p:ph idx="1" type="subTitle"/>
          </p:nvPr>
        </p:nvSpPr>
        <p:spPr>
          <a:xfrm>
            <a:off x="311700" y="1867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Alex Faché - </a:t>
            </a:r>
            <a:r>
              <a:rPr lang="en" sz="2000"/>
              <a:t>afache3@gatech.edu, </a:t>
            </a:r>
            <a:r>
              <a:rPr lang="en" sz="2000"/>
              <a:t>Sam Lovejoy - slovejoy6@gatech.edu</a:t>
            </a:r>
            <a:endParaRPr sz="2000"/>
          </a:p>
          <a:p>
            <a:pPr indent="0" lvl="0" marL="0" rtl="0" algn="ctr">
              <a:spcBef>
                <a:spcPts val="0"/>
              </a:spcBef>
              <a:spcAft>
                <a:spcPts val="0"/>
              </a:spcAft>
              <a:buNone/>
            </a:pPr>
            <a:r>
              <a:rPr lang="en" sz="2000"/>
              <a:t> UG 2</a:t>
            </a:r>
            <a:endParaRPr sz="2000"/>
          </a:p>
        </p:txBody>
      </p:sp>
      <p:sp>
        <p:nvSpPr>
          <p:cNvPr id="56" name="Google Shape;56;p13"/>
          <p:cNvSpPr txBox="1"/>
          <p:nvPr/>
        </p:nvSpPr>
        <p:spPr>
          <a:xfrm>
            <a:off x="6930950" y="4753625"/>
            <a:ext cx="2213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Tuesday April 21, 2020</a:t>
            </a:r>
            <a:endParaRPr/>
          </a:p>
        </p:txBody>
      </p:sp>
      <p:pic>
        <p:nvPicPr>
          <p:cNvPr id="57" name="Google Shape;57;p13"/>
          <p:cNvPicPr preferRelativeResize="0"/>
          <p:nvPr/>
        </p:nvPicPr>
        <p:blipFill>
          <a:blip r:embed="rId3">
            <a:alphaModFix/>
          </a:blip>
          <a:stretch>
            <a:fillRect/>
          </a:stretch>
        </p:blipFill>
        <p:spPr>
          <a:xfrm>
            <a:off x="2405175" y="2688475"/>
            <a:ext cx="1714500" cy="2376001"/>
          </a:xfrm>
          <a:prstGeom prst="rect">
            <a:avLst/>
          </a:prstGeom>
          <a:noFill/>
          <a:ln>
            <a:noFill/>
          </a:ln>
        </p:spPr>
      </p:pic>
      <p:pic>
        <p:nvPicPr>
          <p:cNvPr id="58" name="Google Shape;58;p13"/>
          <p:cNvPicPr preferRelativeResize="0"/>
          <p:nvPr/>
        </p:nvPicPr>
        <p:blipFill>
          <a:blip r:embed="rId4">
            <a:alphaModFix/>
          </a:blip>
          <a:stretch>
            <a:fillRect/>
          </a:stretch>
        </p:blipFill>
        <p:spPr>
          <a:xfrm>
            <a:off x="4892962" y="2688475"/>
            <a:ext cx="1638463" cy="237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a:t>
            </a:r>
            <a:endParaRPr/>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22"/>
          <p:cNvSpPr txBox="1"/>
          <p:nvPr/>
        </p:nvSpPr>
        <p:spPr>
          <a:xfrm>
            <a:off x="311700" y="1017725"/>
            <a:ext cx="1816200" cy="83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a:p>
            <a:pPr indent="-317500" lvl="0" marL="457200" rtl="0" algn="l">
              <a:spcBef>
                <a:spcPts val="0"/>
              </a:spcBef>
              <a:spcAft>
                <a:spcPts val="0"/>
              </a:spcAft>
              <a:buSzPts val="1400"/>
              <a:buChar char="●"/>
            </a:pPr>
            <a:r>
              <a:rPr lang="en"/>
              <a:t>X (26700 x 43)</a:t>
            </a:r>
            <a:endParaRPr/>
          </a:p>
          <a:p>
            <a:pPr indent="-317500" lvl="0" marL="457200" rtl="0" algn="l">
              <a:spcBef>
                <a:spcPts val="0"/>
              </a:spcBef>
              <a:spcAft>
                <a:spcPts val="0"/>
              </a:spcAft>
              <a:buSzPts val="1400"/>
              <a:buChar char="●"/>
            </a:pPr>
            <a:r>
              <a:rPr lang="en"/>
              <a:t>y (26700 x 1)</a:t>
            </a:r>
            <a:endParaRPr/>
          </a:p>
        </p:txBody>
      </p:sp>
      <p:cxnSp>
        <p:nvCxnSpPr>
          <p:cNvPr id="151" name="Google Shape;151;p22"/>
          <p:cNvCxnSpPr>
            <a:stCxn id="150" idx="3"/>
            <a:endCxn id="152" idx="1"/>
          </p:cNvCxnSpPr>
          <p:nvPr/>
        </p:nvCxnSpPr>
        <p:spPr>
          <a:xfrm flipH="1" rot="10800000">
            <a:off x="2127900" y="1432325"/>
            <a:ext cx="1055700" cy="4500"/>
          </a:xfrm>
          <a:prstGeom prst="straightConnector1">
            <a:avLst/>
          </a:prstGeom>
          <a:noFill/>
          <a:ln cap="flat" cmpd="sng" w="38100">
            <a:solidFill>
              <a:schemeClr val="dk2"/>
            </a:solidFill>
            <a:prstDash val="solid"/>
            <a:round/>
            <a:headEnd len="med" w="med" type="none"/>
            <a:tailEnd len="med" w="med" type="triangle"/>
          </a:ln>
        </p:spPr>
      </p:cxnSp>
      <p:sp>
        <p:nvSpPr>
          <p:cNvPr id="153" name="Google Shape;153;p22"/>
          <p:cNvSpPr txBox="1"/>
          <p:nvPr/>
        </p:nvSpPr>
        <p:spPr>
          <a:xfrm>
            <a:off x="311700" y="1919275"/>
            <a:ext cx="3079800" cy="975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Cross-Validation</a:t>
            </a:r>
            <a:endParaRPr/>
          </a:p>
          <a:p>
            <a:pPr indent="-317500" lvl="0" marL="457200" rtl="0" algn="l">
              <a:spcBef>
                <a:spcPts val="0"/>
              </a:spcBef>
              <a:spcAft>
                <a:spcPts val="0"/>
              </a:spcAft>
              <a:buSzPts val="1400"/>
              <a:buChar char="●"/>
            </a:pPr>
            <a:r>
              <a:rPr lang="en"/>
              <a:t>test effectiveness of the model</a:t>
            </a:r>
            <a:endParaRPr/>
          </a:p>
          <a:p>
            <a:pPr indent="-317500" lvl="0" marL="457200" rtl="0" algn="l">
              <a:spcBef>
                <a:spcPts val="0"/>
              </a:spcBef>
              <a:spcAft>
                <a:spcPts val="0"/>
              </a:spcAft>
              <a:buSzPts val="1400"/>
              <a:buChar char="●"/>
            </a:pPr>
            <a:r>
              <a:rPr i="1" lang="en"/>
              <a:t>K-Fold</a:t>
            </a:r>
            <a:endParaRPr i="1"/>
          </a:p>
          <a:p>
            <a:pPr indent="-317500" lvl="0" marL="457200" rtl="0" algn="l">
              <a:spcBef>
                <a:spcPts val="0"/>
              </a:spcBef>
              <a:spcAft>
                <a:spcPts val="0"/>
              </a:spcAft>
              <a:buSzPts val="1400"/>
              <a:buChar char="●"/>
            </a:pPr>
            <a:r>
              <a:rPr i="1" lang="en"/>
              <a:t>Shuffle-Split</a:t>
            </a:r>
            <a:endParaRPr i="1"/>
          </a:p>
        </p:txBody>
      </p:sp>
      <p:sp>
        <p:nvSpPr>
          <p:cNvPr id="154" name="Google Shape;154;p22"/>
          <p:cNvSpPr txBox="1"/>
          <p:nvPr/>
        </p:nvSpPr>
        <p:spPr>
          <a:xfrm>
            <a:off x="311700" y="3495625"/>
            <a:ext cx="2624400" cy="975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a:t>
            </a:r>
            <a:r>
              <a:rPr lang="en"/>
              <a:t> Optimization</a:t>
            </a:r>
            <a:endParaRPr/>
          </a:p>
          <a:p>
            <a:pPr indent="-317500" lvl="0" marL="457200" rtl="0" algn="l">
              <a:spcBef>
                <a:spcPts val="0"/>
              </a:spcBef>
              <a:spcAft>
                <a:spcPts val="0"/>
              </a:spcAft>
              <a:buSzPts val="1400"/>
              <a:buChar char="●"/>
            </a:pPr>
            <a:r>
              <a:rPr lang="en"/>
              <a:t>determine most effective hyperparameters</a:t>
            </a:r>
            <a:endParaRPr/>
          </a:p>
          <a:p>
            <a:pPr indent="-317500" lvl="0" marL="457200" rtl="0" algn="l">
              <a:spcBef>
                <a:spcPts val="0"/>
              </a:spcBef>
              <a:spcAft>
                <a:spcPts val="0"/>
              </a:spcAft>
              <a:buSzPts val="1400"/>
              <a:buChar char="●"/>
            </a:pPr>
            <a:r>
              <a:rPr i="1" lang="en"/>
              <a:t>GridSearchCV</a:t>
            </a:r>
            <a:endParaRPr i="1"/>
          </a:p>
        </p:txBody>
      </p:sp>
      <p:sp>
        <p:nvSpPr>
          <p:cNvPr id="155" name="Google Shape;155;p22"/>
          <p:cNvSpPr txBox="1"/>
          <p:nvPr/>
        </p:nvSpPr>
        <p:spPr>
          <a:xfrm>
            <a:off x="6546900" y="1979800"/>
            <a:ext cx="2285400" cy="83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Training set</a:t>
            </a:r>
            <a:endParaRPr/>
          </a:p>
          <a:p>
            <a:pPr indent="-317500" lvl="0" marL="457200" rtl="0" algn="l">
              <a:spcBef>
                <a:spcPts val="0"/>
              </a:spcBef>
              <a:spcAft>
                <a:spcPts val="0"/>
              </a:spcAft>
              <a:buSzPts val="1400"/>
              <a:buChar char="●"/>
            </a:pPr>
            <a:r>
              <a:rPr lang="en"/>
              <a:t>X_train (18690 x 43)</a:t>
            </a:r>
            <a:endParaRPr/>
          </a:p>
          <a:p>
            <a:pPr indent="-317500" lvl="0" marL="457200" rtl="0" algn="l">
              <a:spcBef>
                <a:spcPts val="0"/>
              </a:spcBef>
              <a:spcAft>
                <a:spcPts val="0"/>
              </a:spcAft>
              <a:buSzPts val="1400"/>
              <a:buChar char="●"/>
            </a:pPr>
            <a:r>
              <a:rPr lang="en"/>
              <a:t>y_train (18690 x 1)</a:t>
            </a:r>
            <a:endParaRPr/>
          </a:p>
        </p:txBody>
      </p:sp>
      <p:sp>
        <p:nvSpPr>
          <p:cNvPr id="156" name="Google Shape;156;p22"/>
          <p:cNvSpPr txBox="1"/>
          <p:nvPr/>
        </p:nvSpPr>
        <p:spPr>
          <a:xfrm>
            <a:off x="3137100" y="3573175"/>
            <a:ext cx="2285400" cy="83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Test</a:t>
            </a:r>
            <a:endParaRPr/>
          </a:p>
          <a:p>
            <a:pPr indent="-317500" lvl="0" marL="457200" rtl="0" algn="l">
              <a:spcBef>
                <a:spcPts val="0"/>
              </a:spcBef>
              <a:spcAft>
                <a:spcPts val="0"/>
              </a:spcAft>
              <a:buClr>
                <a:schemeClr val="dk1"/>
              </a:buClr>
              <a:buSzPts val="1400"/>
              <a:buChar char="●"/>
            </a:pPr>
            <a:r>
              <a:rPr lang="en">
                <a:solidFill>
                  <a:schemeClr val="dk1"/>
                </a:solidFill>
              </a:rPr>
              <a:t>X_test (8010 x 43)</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y_test (8010 x 1)</a:t>
            </a:r>
            <a:endParaRPr>
              <a:solidFill>
                <a:schemeClr val="dk1"/>
              </a:solidFill>
            </a:endParaRPr>
          </a:p>
          <a:p>
            <a:pPr indent="0" lvl="0" marL="0" rtl="0" algn="l">
              <a:spcBef>
                <a:spcPts val="0"/>
              </a:spcBef>
              <a:spcAft>
                <a:spcPts val="0"/>
              </a:spcAft>
              <a:buNone/>
            </a:pPr>
            <a:r>
              <a:t/>
            </a:r>
            <a:endParaRPr/>
          </a:p>
        </p:txBody>
      </p:sp>
      <p:sp>
        <p:nvSpPr>
          <p:cNvPr id="157" name="Google Shape;157;p22"/>
          <p:cNvSpPr txBox="1"/>
          <p:nvPr/>
        </p:nvSpPr>
        <p:spPr>
          <a:xfrm>
            <a:off x="5623500" y="3079225"/>
            <a:ext cx="3208800" cy="1826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 Metrics</a:t>
            </a:r>
            <a:endParaRPr/>
          </a:p>
          <a:p>
            <a:pPr indent="-317500" lvl="0" marL="457200" rtl="0" algn="l">
              <a:spcBef>
                <a:spcPts val="0"/>
              </a:spcBef>
              <a:spcAft>
                <a:spcPts val="0"/>
              </a:spcAft>
              <a:buSzPts val="1400"/>
              <a:buChar char="●"/>
            </a:pPr>
            <a:r>
              <a:rPr lang="en"/>
              <a:t>evaluate and verify model performance</a:t>
            </a:r>
            <a:endParaRPr/>
          </a:p>
          <a:p>
            <a:pPr indent="-317500" lvl="0" marL="457200" rtl="0" algn="l">
              <a:spcBef>
                <a:spcPts val="0"/>
              </a:spcBef>
              <a:spcAft>
                <a:spcPts val="0"/>
              </a:spcAft>
              <a:buSzPts val="1400"/>
              <a:buChar char="●"/>
            </a:pPr>
            <a:r>
              <a:rPr i="1" lang="en"/>
              <a:t>Confusion Matrix</a:t>
            </a:r>
            <a:endParaRPr i="1"/>
          </a:p>
          <a:p>
            <a:pPr indent="-317500" lvl="0" marL="457200" rtl="0" algn="l">
              <a:spcBef>
                <a:spcPts val="0"/>
              </a:spcBef>
              <a:spcAft>
                <a:spcPts val="0"/>
              </a:spcAft>
              <a:buSzPts val="1400"/>
              <a:buChar char="●"/>
            </a:pPr>
            <a:r>
              <a:rPr i="1" lang="en"/>
              <a:t>Accuracy Score</a:t>
            </a:r>
            <a:endParaRPr i="1"/>
          </a:p>
          <a:p>
            <a:pPr indent="-317500" lvl="0" marL="457200" rtl="0" algn="l">
              <a:spcBef>
                <a:spcPts val="0"/>
              </a:spcBef>
              <a:spcAft>
                <a:spcPts val="0"/>
              </a:spcAft>
              <a:buSzPts val="1400"/>
              <a:buChar char="●"/>
            </a:pPr>
            <a:r>
              <a:rPr i="1" lang="en"/>
              <a:t>F1-Score</a:t>
            </a:r>
            <a:endParaRPr i="1"/>
          </a:p>
          <a:p>
            <a:pPr indent="-317500" lvl="0" marL="457200" rtl="0" algn="l">
              <a:spcBef>
                <a:spcPts val="0"/>
              </a:spcBef>
              <a:spcAft>
                <a:spcPts val="0"/>
              </a:spcAft>
              <a:buSzPts val="1400"/>
              <a:buChar char="●"/>
            </a:pPr>
            <a:r>
              <a:rPr i="1" lang="en"/>
              <a:t>Matthews Correlation Coefficient</a:t>
            </a:r>
            <a:endParaRPr i="1"/>
          </a:p>
          <a:p>
            <a:pPr indent="-317500" lvl="0" marL="457200" rtl="0" algn="l">
              <a:spcBef>
                <a:spcPts val="0"/>
              </a:spcBef>
              <a:spcAft>
                <a:spcPts val="0"/>
              </a:spcAft>
              <a:buSzPts val="1400"/>
              <a:buChar char="●"/>
            </a:pPr>
            <a:r>
              <a:rPr i="1" lang="en"/>
              <a:t>Area Under the Curve</a:t>
            </a:r>
            <a:endParaRPr i="1"/>
          </a:p>
        </p:txBody>
      </p:sp>
      <p:sp>
        <p:nvSpPr>
          <p:cNvPr id="158" name="Google Shape;158;p22"/>
          <p:cNvSpPr txBox="1"/>
          <p:nvPr/>
        </p:nvSpPr>
        <p:spPr>
          <a:xfrm>
            <a:off x="4006188" y="1886338"/>
            <a:ext cx="1926000" cy="102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Select Models</a:t>
            </a:r>
            <a:endParaRPr/>
          </a:p>
          <a:p>
            <a:pPr indent="-317500" lvl="0" marL="457200" rtl="0" algn="l">
              <a:spcBef>
                <a:spcPts val="0"/>
              </a:spcBef>
              <a:spcAft>
                <a:spcPts val="0"/>
              </a:spcAft>
              <a:buSzPts val="1400"/>
              <a:buChar char="●"/>
            </a:pPr>
            <a:r>
              <a:rPr i="1" lang="en"/>
              <a:t>KNN</a:t>
            </a:r>
            <a:endParaRPr i="1"/>
          </a:p>
          <a:p>
            <a:pPr indent="-317500" lvl="0" marL="457200" rtl="0" algn="l">
              <a:spcBef>
                <a:spcPts val="0"/>
              </a:spcBef>
              <a:spcAft>
                <a:spcPts val="0"/>
              </a:spcAft>
              <a:buSzPts val="1400"/>
              <a:buChar char="●"/>
            </a:pPr>
            <a:r>
              <a:rPr i="1" lang="en"/>
              <a:t>SVM</a:t>
            </a:r>
            <a:endParaRPr i="1"/>
          </a:p>
          <a:p>
            <a:pPr indent="-317500" lvl="0" marL="457200" rtl="0" algn="l">
              <a:spcBef>
                <a:spcPts val="0"/>
              </a:spcBef>
              <a:spcAft>
                <a:spcPts val="0"/>
              </a:spcAft>
              <a:buSzPts val="1400"/>
              <a:buChar char="●"/>
            </a:pPr>
            <a:r>
              <a:rPr i="1" lang="en"/>
              <a:t>Random Forest</a:t>
            </a:r>
            <a:endParaRPr i="1"/>
          </a:p>
        </p:txBody>
      </p:sp>
      <p:cxnSp>
        <p:nvCxnSpPr>
          <p:cNvPr id="159" name="Google Shape;159;p22"/>
          <p:cNvCxnSpPr>
            <a:stCxn id="158" idx="1"/>
            <a:endCxn id="153" idx="3"/>
          </p:cNvCxnSpPr>
          <p:nvPr/>
        </p:nvCxnSpPr>
        <p:spPr>
          <a:xfrm flipH="1">
            <a:off x="3391488" y="2398888"/>
            <a:ext cx="614700" cy="8400"/>
          </a:xfrm>
          <a:prstGeom prst="straightConnector1">
            <a:avLst/>
          </a:prstGeom>
          <a:noFill/>
          <a:ln cap="flat" cmpd="sng" w="38100">
            <a:solidFill>
              <a:schemeClr val="dk2"/>
            </a:solidFill>
            <a:prstDash val="solid"/>
            <a:round/>
            <a:headEnd len="med" w="med" type="none"/>
            <a:tailEnd len="med" w="med" type="triangle"/>
          </a:ln>
        </p:spPr>
      </p:cxnSp>
      <p:cxnSp>
        <p:nvCxnSpPr>
          <p:cNvPr id="160" name="Google Shape;160;p22"/>
          <p:cNvCxnSpPr>
            <a:stCxn id="156" idx="3"/>
            <a:endCxn id="157" idx="1"/>
          </p:cNvCxnSpPr>
          <p:nvPr/>
        </p:nvCxnSpPr>
        <p:spPr>
          <a:xfrm>
            <a:off x="5422500" y="3992275"/>
            <a:ext cx="201000" cy="0"/>
          </a:xfrm>
          <a:prstGeom prst="straightConnector1">
            <a:avLst/>
          </a:prstGeom>
          <a:noFill/>
          <a:ln cap="flat" cmpd="sng" w="38100">
            <a:solidFill>
              <a:schemeClr val="dk2"/>
            </a:solidFill>
            <a:prstDash val="solid"/>
            <a:round/>
            <a:headEnd len="med" w="med" type="none"/>
            <a:tailEnd len="med" w="med" type="triangle"/>
          </a:ln>
        </p:spPr>
      </p:cxnSp>
      <p:cxnSp>
        <p:nvCxnSpPr>
          <p:cNvPr id="161" name="Google Shape;161;p22"/>
          <p:cNvCxnSpPr>
            <a:stCxn id="154" idx="3"/>
          </p:cNvCxnSpPr>
          <p:nvPr/>
        </p:nvCxnSpPr>
        <p:spPr>
          <a:xfrm flipH="1" rot="10800000">
            <a:off x="2936100" y="3966175"/>
            <a:ext cx="346200" cy="17400"/>
          </a:xfrm>
          <a:prstGeom prst="straightConnector1">
            <a:avLst/>
          </a:prstGeom>
          <a:noFill/>
          <a:ln cap="flat" cmpd="sng" w="38100">
            <a:solidFill>
              <a:schemeClr val="dk2"/>
            </a:solidFill>
            <a:prstDash val="solid"/>
            <a:round/>
            <a:headEnd len="med" w="med" type="none"/>
            <a:tailEnd len="med" w="med" type="triangle"/>
          </a:ln>
        </p:spPr>
      </p:cxnSp>
      <p:cxnSp>
        <p:nvCxnSpPr>
          <p:cNvPr id="162" name="Google Shape;162;p22"/>
          <p:cNvCxnSpPr>
            <a:stCxn id="155" idx="1"/>
            <a:endCxn id="158" idx="3"/>
          </p:cNvCxnSpPr>
          <p:nvPr/>
        </p:nvCxnSpPr>
        <p:spPr>
          <a:xfrm rot="10800000">
            <a:off x="5932200" y="2398900"/>
            <a:ext cx="614700" cy="0"/>
          </a:xfrm>
          <a:prstGeom prst="straightConnector1">
            <a:avLst/>
          </a:prstGeom>
          <a:noFill/>
          <a:ln cap="flat" cmpd="sng" w="38100">
            <a:solidFill>
              <a:schemeClr val="dk2"/>
            </a:solidFill>
            <a:prstDash val="solid"/>
            <a:round/>
            <a:headEnd len="med" w="med" type="none"/>
            <a:tailEnd len="med" w="med" type="triangle"/>
          </a:ln>
        </p:spPr>
      </p:cxnSp>
      <p:cxnSp>
        <p:nvCxnSpPr>
          <p:cNvPr id="163" name="Google Shape;163;p22"/>
          <p:cNvCxnSpPr>
            <a:stCxn id="152" idx="3"/>
            <a:endCxn id="155" idx="0"/>
          </p:cNvCxnSpPr>
          <p:nvPr/>
        </p:nvCxnSpPr>
        <p:spPr>
          <a:xfrm>
            <a:off x="6546900" y="1432224"/>
            <a:ext cx="1142700" cy="547500"/>
          </a:xfrm>
          <a:prstGeom prst="bentConnector2">
            <a:avLst/>
          </a:prstGeom>
          <a:noFill/>
          <a:ln cap="flat" cmpd="sng" w="38100">
            <a:solidFill>
              <a:schemeClr val="dk2"/>
            </a:solidFill>
            <a:prstDash val="solid"/>
            <a:round/>
            <a:headEnd len="med" w="med" type="none"/>
            <a:tailEnd len="med" w="med" type="triangle"/>
          </a:ln>
        </p:spPr>
      </p:cxnSp>
      <p:cxnSp>
        <p:nvCxnSpPr>
          <p:cNvPr id="164" name="Google Shape;164;p22"/>
          <p:cNvCxnSpPr>
            <a:stCxn id="153" idx="2"/>
            <a:endCxn id="154" idx="0"/>
          </p:cNvCxnSpPr>
          <p:nvPr/>
        </p:nvCxnSpPr>
        <p:spPr>
          <a:xfrm rot="5400000">
            <a:off x="1437450" y="3081625"/>
            <a:ext cx="600600" cy="227700"/>
          </a:xfrm>
          <a:prstGeom prst="bentConnector3">
            <a:avLst>
              <a:gd fmla="val 49988" name="adj1"/>
            </a:avLst>
          </a:prstGeom>
          <a:noFill/>
          <a:ln cap="flat" cmpd="sng" w="38100">
            <a:solidFill>
              <a:schemeClr val="dk2"/>
            </a:solidFill>
            <a:prstDash val="solid"/>
            <a:round/>
            <a:headEnd len="med" w="med" type="none"/>
            <a:tailEnd len="med" w="med" type="triangle"/>
          </a:ln>
        </p:spPr>
      </p:cxnSp>
      <p:sp>
        <p:nvSpPr>
          <p:cNvPr id="165" name="Google Shape;165;p22"/>
          <p:cNvSpPr txBox="1"/>
          <p:nvPr/>
        </p:nvSpPr>
        <p:spPr>
          <a:xfrm>
            <a:off x="7811500" y="4915800"/>
            <a:ext cx="1341600" cy="2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t>
            </a:r>
            <a:r>
              <a:rPr lang="en" sz="600"/>
              <a:t>Appendix - Performance Metrics</a:t>
            </a:r>
            <a:endParaRPr sz="600"/>
          </a:p>
        </p:txBody>
      </p:sp>
      <p:sp>
        <p:nvSpPr>
          <p:cNvPr id="152" name="Google Shape;152;p22"/>
          <p:cNvSpPr txBox="1"/>
          <p:nvPr/>
        </p:nvSpPr>
        <p:spPr>
          <a:xfrm>
            <a:off x="3183600" y="1145874"/>
            <a:ext cx="33633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Split Data into Training and Testing Sets</a:t>
            </a:r>
            <a:endParaRPr/>
          </a:p>
          <a:p>
            <a:pPr indent="-317500" lvl="0" marL="457200" rtl="0" algn="l">
              <a:spcBef>
                <a:spcPts val="0"/>
              </a:spcBef>
              <a:spcAft>
                <a:spcPts val="0"/>
              </a:spcAft>
              <a:buSzPts val="1400"/>
              <a:buChar char="●"/>
            </a:pPr>
            <a:r>
              <a:rPr lang="en"/>
              <a:t>0.70 - 0.30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K-Nearest Neighbors</a:t>
            </a:r>
            <a:endParaRPr/>
          </a:p>
        </p:txBody>
      </p:sp>
      <p:sp>
        <p:nvSpPr>
          <p:cNvPr id="171" name="Google Shape;17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K = number of neighbors</a:t>
            </a:r>
            <a:endParaRPr/>
          </a:p>
          <a:p>
            <a:pPr indent="-317500" lvl="0" marL="457200" rtl="0" algn="l">
              <a:spcBef>
                <a:spcPts val="0"/>
              </a:spcBef>
              <a:spcAft>
                <a:spcPts val="0"/>
              </a:spcAft>
              <a:buSzPts val="1400"/>
              <a:buChar char="●"/>
            </a:pPr>
            <a:r>
              <a:rPr lang="en"/>
              <a:t>distance</a:t>
            </a:r>
            <a:endParaRPr/>
          </a:p>
          <a:p>
            <a:pPr indent="-304800" lvl="1" marL="914400" rtl="0" algn="l">
              <a:spcBef>
                <a:spcPts val="0"/>
              </a:spcBef>
              <a:spcAft>
                <a:spcPts val="0"/>
              </a:spcAft>
              <a:buSzPts val="1200"/>
              <a:buChar char="○"/>
            </a:pPr>
            <a:r>
              <a:rPr lang="en"/>
              <a:t>p = 2 (euclidean distance)</a:t>
            </a:r>
            <a:endParaRPr/>
          </a:p>
          <a:p>
            <a:pPr indent="-317500" lvl="0" marL="457200" rtl="0" algn="l">
              <a:spcBef>
                <a:spcPts val="0"/>
              </a:spcBef>
              <a:spcAft>
                <a:spcPts val="0"/>
              </a:spcAft>
              <a:buSzPts val="1400"/>
              <a:buChar char="●"/>
            </a:pPr>
            <a:r>
              <a:rPr lang="en"/>
              <a:t>get distance from every datapoint to current sample</a:t>
            </a:r>
            <a:endParaRPr/>
          </a:p>
          <a:p>
            <a:pPr indent="-317500" lvl="0" marL="457200" rtl="0" algn="l">
              <a:spcBef>
                <a:spcPts val="0"/>
              </a:spcBef>
              <a:spcAft>
                <a:spcPts val="0"/>
              </a:spcAft>
              <a:buSzPts val="1400"/>
              <a:buChar char="●"/>
            </a:pPr>
            <a:r>
              <a:rPr lang="en"/>
              <a:t>sort in descending order</a:t>
            </a:r>
            <a:endParaRPr/>
          </a:p>
          <a:p>
            <a:pPr indent="-317500" lvl="0" marL="457200" rtl="0" algn="l">
              <a:spcBef>
                <a:spcPts val="0"/>
              </a:spcBef>
              <a:spcAft>
                <a:spcPts val="0"/>
              </a:spcAft>
              <a:buSzPts val="1400"/>
              <a:buChar char="●"/>
            </a:pPr>
            <a:r>
              <a:rPr lang="en"/>
              <a:t>take the top K nearest labels</a:t>
            </a:r>
            <a:endParaRPr/>
          </a:p>
          <a:p>
            <a:pPr indent="-317500" lvl="0" marL="457200" rtl="0" algn="l">
              <a:spcBef>
                <a:spcPts val="0"/>
              </a:spcBef>
              <a:spcAft>
                <a:spcPts val="0"/>
              </a:spcAft>
              <a:buSzPts val="1400"/>
              <a:buChar char="●"/>
            </a:pPr>
            <a:r>
              <a:rPr lang="en"/>
              <a:t>class label for new data points is the mode of this subset</a:t>
            </a:r>
            <a:endParaRPr/>
          </a:p>
        </p:txBody>
      </p:sp>
      <p:sp>
        <p:nvSpPr>
          <p:cNvPr id="173" name="Google Shape;173;p23"/>
          <p:cNvSpPr/>
          <p:nvPr/>
        </p:nvSpPr>
        <p:spPr>
          <a:xfrm>
            <a:off x="4814850" y="1859150"/>
            <a:ext cx="3657600" cy="1828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6743800" y="2568800"/>
            <a:ext cx="228600" cy="228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5794875" y="2746375"/>
            <a:ext cx="228600" cy="228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5656400" y="2258125"/>
            <a:ext cx="228600" cy="228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a:off x="6047675" y="2390825"/>
            <a:ext cx="228600" cy="228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6938350" y="2202950"/>
            <a:ext cx="228600" cy="22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5233475" y="2775350"/>
            <a:ext cx="228600" cy="22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7090750" y="2775350"/>
            <a:ext cx="228600" cy="22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7589650" y="2340200"/>
            <a:ext cx="228600" cy="22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5566275" y="3115775"/>
            <a:ext cx="228600" cy="22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7166725" y="2431550"/>
            <a:ext cx="228600" cy="228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6709525" y="1974350"/>
            <a:ext cx="1143000" cy="1143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7166725" y="2431550"/>
            <a:ext cx="228600" cy="22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txBox="1"/>
          <p:nvPr/>
        </p:nvSpPr>
        <p:spPr>
          <a:xfrm>
            <a:off x="4814850" y="1017725"/>
            <a:ext cx="2048400" cy="8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Two classes: red, blue</a:t>
            </a:r>
            <a:endParaRPr/>
          </a:p>
          <a:p>
            <a:pPr indent="0" lvl="0" marL="0" rtl="0" algn="l">
              <a:spcBef>
                <a:spcPts val="0"/>
              </a:spcBef>
              <a:spcAft>
                <a:spcPts val="0"/>
              </a:spcAft>
              <a:buNone/>
            </a:pPr>
            <a:r>
              <a:rPr lang="en"/>
              <a:t>K = 4</a:t>
            </a:r>
            <a:endParaRPr/>
          </a:p>
          <a:p>
            <a:pPr indent="0" lvl="0" marL="0" rtl="0" algn="l">
              <a:spcBef>
                <a:spcPts val="0"/>
              </a:spcBef>
              <a:spcAft>
                <a:spcPts val="0"/>
              </a:spcAft>
              <a:buNone/>
            </a:pPr>
            <a:r>
              <a:rPr lang="en"/>
              <a:t>New sample: green</a:t>
            </a:r>
            <a:endParaRPr/>
          </a:p>
        </p:txBody>
      </p:sp>
      <p:sp>
        <p:nvSpPr>
          <p:cNvPr id="187" name="Google Shape;187;p23"/>
          <p:cNvSpPr txBox="1"/>
          <p:nvPr/>
        </p:nvSpPr>
        <p:spPr>
          <a:xfrm>
            <a:off x="7006675" y="3207700"/>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3</a:t>
            </a:r>
            <a:r>
              <a:rPr lang="en"/>
              <a:t> : </a:t>
            </a:r>
            <a:r>
              <a:rPr lang="en">
                <a:solidFill>
                  <a:srgbClr val="FF0000"/>
                </a:solidFill>
              </a:rPr>
              <a:t>1</a:t>
            </a:r>
            <a:endParaRPr>
              <a:solidFill>
                <a:srgbClr val="FF0000"/>
              </a:solidFill>
            </a:endParaRPr>
          </a:p>
        </p:txBody>
      </p:sp>
      <p:sp>
        <p:nvSpPr>
          <p:cNvPr id="188" name="Google Shape;188;p23"/>
          <p:cNvSpPr/>
          <p:nvPr/>
        </p:nvSpPr>
        <p:spPr>
          <a:xfrm>
            <a:off x="6162113" y="2974975"/>
            <a:ext cx="228600" cy="228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Vector Machine</a:t>
            </a:r>
            <a:endParaRPr/>
          </a:p>
        </p:txBody>
      </p:sp>
      <p:sp>
        <p:nvSpPr>
          <p:cNvPr id="194" name="Google Shape;194;p24"/>
          <p:cNvSpPr txBox="1"/>
          <p:nvPr>
            <p:ph idx="1" type="body"/>
          </p:nvPr>
        </p:nvSpPr>
        <p:spPr>
          <a:xfrm>
            <a:off x="311700" y="1152475"/>
            <a:ext cx="51771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maximize the margin of the decision boundary</a:t>
            </a:r>
            <a:endParaRPr/>
          </a:p>
          <a:p>
            <a:pPr indent="-317500" lvl="0" marL="457200" rtl="0" algn="l">
              <a:spcBef>
                <a:spcPts val="0"/>
              </a:spcBef>
              <a:spcAft>
                <a:spcPts val="0"/>
              </a:spcAft>
              <a:buSzPts val="1400"/>
              <a:buChar char="●"/>
            </a:pPr>
            <a:r>
              <a:rPr lang="en"/>
              <a:t>only works for linearly separable data</a:t>
            </a:r>
            <a:endParaRPr/>
          </a:p>
          <a:p>
            <a:pPr indent="-304800" lvl="1" marL="914400" rtl="0" algn="l">
              <a:spcBef>
                <a:spcPts val="0"/>
              </a:spcBef>
              <a:spcAft>
                <a:spcPts val="0"/>
              </a:spcAft>
              <a:buSzPts val="1200"/>
              <a:buChar char="○"/>
            </a:pPr>
            <a:r>
              <a:rPr lang="en"/>
              <a:t>else use Soft SVM, Kernel</a:t>
            </a:r>
            <a:endParaRPr/>
          </a:p>
          <a:p>
            <a:pPr indent="-317500" lvl="0" marL="457200" rtl="0" algn="l">
              <a:spcBef>
                <a:spcPts val="0"/>
              </a:spcBef>
              <a:spcAft>
                <a:spcPts val="0"/>
              </a:spcAft>
              <a:buSzPts val="1400"/>
              <a:buChar char="●"/>
            </a:pPr>
            <a:r>
              <a:rPr lang="en"/>
              <a:t>support vectors define the boundary</a:t>
            </a:r>
            <a:endParaRPr/>
          </a:p>
          <a:p>
            <a:pPr indent="-317500" lvl="0" marL="457200" rtl="0" algn="l">
              <a:spcBef>
                <a:spcPts val="0"/>
              </a:spcBef>
              <a:spcAft>
                <a:spcPts val="0"/>
              </a:spcAft>
              <a:buSzPts val="1400"/>
              <a:buChar char="●"/>
            </a:pPr>
            <a:r>
              <a:rPr lang="en"/>
              <a:t>correct classification when</a:t>
            </a:r>
            <a:endParaRPr/>
          </a:p>
          <a:p>
            <a:pPr indent="-304800" lvl="1" marL="914400" rtl="0" algn="l">
              <a:spcBef>
                <a:spcPts val="0"/>
              </a:spcBef>
              <a:spcAft>
                <a:spcPts val="0"/>
              </a:spcAft>
              <a:buSzPts val="1200"/>
              <a:buChar char="○"/>
            </a:pPr>
            <a:r>
              <a:rPr lang="en"/>
              <a:t>y</a:t>
            </a:r>
            <a:r>
              <a:rPr baseline="-25000" lang="en"/>
              <a:t>i</a:t>
            </a:r>
            <a:r>
              <a:rPr lang="en"/>
              <a:t> * (x</a:t>
            </a:r>
            <a:r>
              <a:rPr baseline="-25000" lang="en"/>
              <a:t>i</a:t>
            </a:r>
            <a:r>
              <a:rPr lang="en"/>
              <a:t>*Θ + b) ≥ 0</a:t>
            </a:r>
            <a:endParaRPr/>
          </a:p>
          <a:p>
            <a:pPr indent="-317500" lvl="0" marL="457200" rtl="0" algn="l">
              <a:spcBef>
                <a:spcPts val="0"/>
              </a:spcBef>
              <a:spcAft>
                <a:spcPts val="0"/>
              </a:spcAft>
              <a:buSzPts val="1400"/>
              <a:buChar char="●"/>
            </a:pPr>
            <a:r>
              <a:rPr lang="en"/>
              <a:t>given </a:t>
            </a:r>
            <a:r>
              <a:rPr lang="en"/>
              <a:t>constrained</a:t>
            </a:r>
            <a:r>
              <a:rPr lang="en"/>
              <a:t> optimization → lagrangian multiplier</a:t>
            </a:r>
            <a:endParaRPr/>
          </a:p>
          <a:p>
            <a:pPr indent="-304800" lvl="1" marL="914400" rtl="0" algn="l">
              <a:spcBef>
                <a:spcPts val="0"/>
              </a:spcBef>
              <a:spcAft>
                <a:spcPts val="0"/>
              </a:spcAft>
              <a:buClr>
                <a:srgbClr val="0000FF"/>
              </a:buClr>
              <a:buSzPts val="1200"/>
              <a:buChar char="○"/>
            </a:pPr>
            <a:r>
              <a:rPr lang="en">
                <a:solidFill>
                  <a:srgbClr val="0000FF"/>
                </a:solidFill>
              </a:rPr>
              <a:t>y</a:t>
            </a:r>
            <a:r>
              <a:rPr baseline="-25000" lang="en">
                <a:solidFill>
                  <a:srgbClr val="0000FF"/>
                </a:solidFill>
              </a:rPr>
              <a:t>i</a:t>
            </a:r>
            <a:r>
              <a:rPr lang="en">
                <a:solidFill>
                  <a:srgbClr val="0000FF"/>
                </a:solidFill>
              </a:rPr>
              <a:t> * (x</a:t>
            </a:r>
            <a:r>
              <a:rPr baseline="-25000" lang="en">
                <a:solidFill>
                  <a:srgbClr val="0000FF"/>
                </a:solidFill>
              </a:rPr>
              <a:t>i</a:t>
            </a:r>
            <a:r>
              <a:rPr lang="en">
                <a:solidFill>
                  <a:srgbClr val="0000FF"/>
                </a:solidFill>
              </a:rPr>
              <a:t>*Θ + b) ≥ 1</a:t>
            </a:r>
            <a:endParaRPr>
              <a:solidFill>
                <a:srgbClr val="0000FF"/>
              </a:solidFill>
            </a:endParaRPr>
          </a:p>
          <a:p>
            <a:pPr indent="-304800" lvl="2" marL="1371600" rtl="0" algn="l">
              <a:spcBef>
                <a:spcPts val="0"/>
              </a:spcBef>
              <a:spcAft>
                <a:spcPts val="0"/>
              </a:spcAft>
              <a:buSzPts val="1200"/>
              <a:buChar char="■"/>
            </a:pPr>
            <a:r>
              <a:rPr lang="en"/>
              <a:t>|y</a:t>
            </a:r>
            <a:r>
              <a:rPr baseline="-25000" lang="en"/>
              <a:t>i</a:t>
            </a:r>
            <a:r>
              <a:rPr lang="en"/>
              <a:t>| = 1</a:t>
            </a:r>
            <a:endParaRPr/>
          </a:p>
          <a:p>
            <a:pPr indent="-304800" lvl="2" marL="1371600" rtl="0" algn="l">
              <a:spcBef>
                <a:spcPts val="0"/>
              </a:spcBef>
              <a:spcAft>
                <a:spcPts val="0"/>
              </a:spcAft>
              <a:buSzPts val="1200"/>
              <a:buChar char="■"/>
            </a:pPr>
            <a:r>
              <a:rPr lang="en"/>
              <a:t>|x</a:t>
            </a:r>
            <a:r>
              <a:rPr baseline="-25000" lang="en"/>
              <a:t>i</a:t>
            </a:r>
            <a:r>
              <a:rPr lang="en"/>
              <a:t>*Θ + b| ≥ 1</a:t>
            </a:r>
            <a:endParaRPr/>
          </a:p>
          <a:p>
            <a:pPr indent="-317500" lvl="0" marL="457200" rtl="0" algn="l">
              <a:spcBef>
                <a:spcPts val="0"/>
              </a:spcBef>
              <a:spcAft>
                <a:spcPts val="0"/>
              </a:spcAft>
              <a:buSzPts val="1400"/>
              <a:buChar char="●"/>
            </a:pPr>
            <a:r>
              <a:rPr lang="en"/>
              <a:t>optimization makes use of Karush-Kuhn-Tucker (KKT) condition for an inequality constraint</a:t>
            </a:r>
            <a:endParaRPr/>
          </a:p>
          <a:p>
            <a:pPr indent="-317500" lvl="0" marL="457200" rtl="0" algn="l">
              <a:spcBef>
                <a:spcPts val="0"/>
              </a:spcBef>
              <a:spcAft>
                <a:spcPts val="0"/>
              </a:spcAft>
              <a:buSzPts val="1400"/>
              <a:buChar char="●"/>
            </a:pPr>
            <a:r>
              <a:rPr lang="en"/>
              <a:t>solve constraint with </a:t>
            </a:r>
            <a:r>
              <a:rPr lang="en"/>
              <a:t>quadratic</a:t>
            </a:r>
            <a:r>
              <a:rPr lang="en"/>
              <a:t> programming → margin</a:t>
            </a:r>
            <a:endParaRPr/>
          </a:p>
          <a:p>
            <a:pPr indent="0" lvl="0" marL="0" rtl="0" algn="l">
              <a:spcBef>
                <a:spcPts val="1600"/>
              </a:spcBef>
              <a:spcAft>
                <a:spcPts val="1600"/>
              </a:spcAft>
              <a:buNone/>
            </a:pPr>
            <a:r>
              <a:t/>
            </a:r>
            <a:endParaRPr/>
          </a:p>
        </p:txBody>
      </p:sp>
      <p:sp>
        <p:nvSpPr>
          <p:cNvPr id="195" name="Google Shape;1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4"/>
          <p:cNvSpPr/>
          <p:nvPr/>
        </p:nvSpPr>
        <p:spPr>
          <a:xfrm>
            <a:off x="6353582" y="3048025"/>
            <a:ext cx="1828800" cy="182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7037432" y="4375700"/>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6826607" y="3761450"/>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7222232" y="4375700"/>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6999482" y="3977575"/>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6735107" y="4284475"/>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6999482" y="4192975"/>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6783932" y="3916675"/>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7706482" y="3979025"/>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313732" y="3669950"/>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7547682" y="3977575"/>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7614982" y="3761450"/>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7128932" y="3452375"/>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614982" y="3543863"/>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442107" y="3543863"/>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4"/>
          <p:cNvCxnSpPr/>
          <p:nvPr/>
        </p:nvCxnSpPr>
        <p:spPr>
          <a:xfrm>
            <a:off x="6717432" y="3327825"/>
            <a:ext cx="1039800" cy="1183800"/>
          </a:xfrm>
          <a:prstGeom prst="straightConnector1">
            <a:avLst/>
          </a:prstGeom>
          <a:noFill/>
          <a:ln cap="flat" cmpd="sng" w="19050">
            <a:solidFill>
              <a:srgbClr val="000000"/>
            </a:solidFill>
            <a:prstDash val="solid"/>
            <a:round/>
            <a:headEnd len="med" w="med" type="none"/>
            <a:tailEnd len="med" w="med" type="none"/>
          </a:ln>
        </p:spPr>
      </p:cxnSp>
      <p:cxnSp>
        <p:nvCxnSpPr>
          <p:cNvPr id="212" name="Google Shape;212;p24"/>
          <p:cNvCxnSpPr/>
          <p:nvPr/>
        </p:nvCxnSpPr>
        <p:spPr>
          <a:xfrm rot="10800000">
            <a:off x="6725432" y="3631625"/>
            <a:ext cx="1143900" cy="656100"/>
          </a:xfrm>
          <a:prstGeom prst="straightConnector1">
            <a:avLst/>
          </a:prstGeom>
          <a:noFill/>
          <a:ln cap="flat" cmpd="sng" w="19050">
            <a:solidFill>
              <a:srgbClr val="000000"/>
            </a:solidFill>
            <a:prstDash val="solid"/>
            <a:round/>
            <a:headEnd len="med" w="med" type="none"/>
            <a:tailEnd len="med" w="med" type="none"/>
          </a:ln>
        </p:spPr>
      </p:cxnSp>
      <p:sp>
        <p:nvSpPr>
          <p:cNvPr id="213" name="Google Shape;213;p24"/>
          <p:cNvSpPr/>
          <p:nvPr/>
        </p:nvSpPr>
        <p:spPr>
          <a:xfrm>
            <a:off x="6999482" y="3977575"/>
            <a:ext cx="91500" cy="91500"/>
          </a:xfrm>
          <a:prstGeom prst="ellipse">
            <a:avLst/>
          </a:prstGeom>
          <a:solidFill>
            <a:srgbClr val="0000FF"/>
          </a:solid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7547682" y="3979025"/>
            <a:ext cx="91500" cy="91500"/>
          </a:xfrm>
          <a:prstGeom prst="ellipse">
            <a:avLst/>
          </a:prstGeom>
          <a:solidFill>
            <a:srgbClr val="FF0000"/>
          </a:solid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nvSpPr>
        <p:spPr>
          <a:xfrm>
            <a:off x="6354707" y="4467200"/>
            <a:ext cx="85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Label 1</a:t>
            </a:r>
            <a:endParaRPr>
              <a:solidFill>
                <a:srgbClr val="0000FF"/>
              </a:solidFill>
            </a:endParaRPr>
          </a:p>
        </p:txBody>
      </p:sp>
      <p:sp>
        <p:nvSpPr>
          <p:cNvPr id="216" name="Google Shape;216;p24"/>
          <p:cNvSpPr txBox="1"/>
          <p:nvPr/>
        </p:nvSpPr>
        <p:spPr>
          <a:xfrm>
            <a:off x="7326082" y="3024200"/>
            <a:ext cx="85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Label -1</a:t>
            </a:r>
            <a:endParaRPr>
              <a:solidFill>
                <a:srgbClr val="FF0000"/>
              </a:solidFill>
            </a:endParaRPr>
          </a:p>
        </p:txBody>
      </p:sp>
      <p:sp>
        <p:nvSpPr>
          <p:cNvPr id="217" name="Google Shape;217;p24"/>
          <p:cNvSpPr/>
          <p:nvPr/>
        </p:nvSpPr>
        <p:spPr>
          <a:xfrm>
            <a:off x="5704400" y="1153388"/>
            <a:ext cx="13716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7460700" y="1152463"/>
            <a:ext cx="13716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6080400" y="13475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6232800" y="14999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6395575" y="14999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6344450" y="19571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6684475" y="15914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6775975" y="18656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6171900" y="177428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6171900" y="204863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7655850" y="2158463"/>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5807400" y="177428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5898900" y="2006063"/>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24"/>
          <p:cNvCxnSpPr/>
          <p:nvPr/>
        </p:nvCxnSpPr>
        <p:spPr>
          <a:xfrm>
            <a:off x="5761525" y="1593538"/>
            <a:ext cx="1271400" cy="727500"/>
          </a:xfrm>
          <a:prstGeom prst="straightConnector1">
            <a:avLst/>
          </a:prstGeom>
          <a:noFill/>
          <a:ln cap="flat" cmpd="sng" w="19050">
            <a:solidFill>
              <a:srgbClr val="000000"/>
            </a:solidFill>
            <a:prstDash val="solid"/>
            <a:round/>
            <a:headEnd len="med" w="med" type="none"/>
            <a:tailEnd len="med" w="med" type="none"/>
          </a:ln>
        </p:spPr>
      </p:cxnSp>
      <p:sp>
        <p:nvSpPr>
          <p:cNvPr id="231" name="Google Shape;231;p24"/>
          <p:cNvSpPr txBox="1"/>
          <p:nvPr/>
        </p:nvSpPr>
        <p:spPr>
          <a:xfrm>
            <a:off x="5901175" y="2543188"/>
            <a:ext cx="992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Soft SVM</a:t>
            </a:r>
            <a:endParaRPr/>
          </a:p>
        </p:txBody>
      </p:sp>
      <p:sp>
        <p:nvSpPr>
          <p:cNvPr id="232" name="Google Shape;232;p24"/>
          <p:cNvSpPr txBox="1"/>
          <p:nvPr/>
        </p:nvSpPr>
        <p:spPr>
          <a:xfrm>
            <a:off x="7779150" y="2524988"/>
            <a:ext cx="7347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Kernel</a:t>
            </a:r>
            <a:endParaRPr/>
          </a:p>
        </p:txBody>
      </p:sp>
      <p:sp>
        <p:nvSpPr>
          <p:cNvPr id="233" name="Google Shape;233;p24"/>
          <p:cNvSpPr/>
          <p:nvPr/>
        </p:nvSpPr>
        <p:spPr>
          <a:xfrm>
            <a:off x="7910200" y="16829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8062600" y="18353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8223250" y="16829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8001700" y="20486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8255275" y="19571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7838850" y="1911538"/>
            <a:ext cx="91500" cy="91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6324300" y="220103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7603875" y="177428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6051300" y="2158463"/>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7695375" y="1399075"/>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7910200" y="232103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8001700" y="139908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8223250" y="232103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8426775" y="2097563"/>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8536300" y="238008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8536300" y="183533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8406250" y="139908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8223250" y="1256038"/>
            <a:ext cx="91500" cy="91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7779150" y="1562013"/>
            <a:ext cx="685800" cy="6858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 Bagged Random Decision Trees*</a:t>
            </a:r>
            <a:endParaRPr/>
          </a:p>
        </p:txBody>
      </p:sp>
      <p:sp>
        <p:nvSpPr>
          <p:cNvPr id="257" name="Google Shape;257;p25"/>
          <p:cNvSpPr txBox="1"/>
          <p:nvPr>
            <p:ph idx="1" type="body"/>
          </p:nvPr>
        </p:nvSpPr>
        <p:spPr>
          <a:xfrm>
            <a:off x="311700" y="1152475"/>
            <a:ext cx="5278800" cy="386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Entropy</a:t>
            </a:r>
            <a:endParaRPr/>
          </a:p>
          <a:p>
            <a:pPr indent="-304800" lvl="1" marL="914400" rtl="0" algn="l">
              <a:spcBef>
                <a:spcPts val="0"/>
              </a:spcBef>
              <a:spcAft>
                <a:spcPts val="0"/>
              </a:spcAft>
              <a:buSzPts val="1200"/>
              <a:buChar char="○"/>
            </a:pPr>
            <a:r>
              <a:rPr lang="en"/>
              <a:t>M classes</a:t>
            </a:r>
            <a:endParaRPr/>
          </a:p>
          <a:p>
            <a:pPr indent="-304800" lvl="1" marL="914400" rtl="0" algn="l">
              <a:spcBef>
                <a:spcPts val="0"/>
              </a:spcBef>
              <a:spcAft>
                <a:spcPts val="0"/>
              </a:spcAft>
              <a:buSzPts val="1200"/>
              <a:buChar char="○"/>
            </a:pPr>
            <a:r>
              <a:rPr lang="en"/>
              <a:t>H = -𝚺{P</a:t>
            </a:r>
            <a:r>
              <a:rPr baseline="-25000" lang="en"/>
              <a:t>i</a:t>
            </a:r>
            <a:r>
              <a:rPr lang="en"/>
              <a:t> * log</a:t>
            </a:r>
            <a:r>
              <a:rPr baseline="-25000" lang="en"/>
              <a:t>2 </a:t>
            </a:r>
            <a:r>
              <a:rPr lang="en"/>
              <a:t>P</a:t>
            </a:r>
            <a:r>
              <a:rPr baseline="-25000" lang="en"/>
              <a:t>i</a:t>
            </a:r>
            <a:r>
              <a:rPr lang="en"/>
              <a:t>}|</a:t>
            </a:r>
            <a:r>
              <a:rPr baseline="-25000" lang="en"/>
              <a:t>i=1:M</a:t>
            </a:r>
            <a:endParaRPr/>
          </a:p>
          <a:p>
            <a:pPr indent="-317500" lvl="0" marL="457200" rtl="0" algn="l">
              <a:spcBef>
                <a:spcPts val="0"/>
              </a:spcBef>
              <a:spcAft>
                <a:spcPts val="0"/>
              </a:spcAft>
              <a:buSzPts val="1400"/>
              <a:buChar char="●"/>
            </a:pPr>
            <a:r>
              <a:rPr lang="en"/>
              <a:t>Information Gain</a:t>
            </a:r>
            <a:endParaRPr/>
          </a:p>
          <a:p>
            <a:pPr indent="-304800" lvl="1" marL="914400" rtl="0" algn="l">
              <a:spcBef>
                <a:spcPts val="0"/>
              </a:spcBef>
              <a:spcAft>
                <a:spcPts val="0"/>
              </a:spcAft>
              <a:buSzPts val="1200"/>
              <a:buChar char="○"/>
            </a:pPr>
            <a:r>
              <a:rPr lang="en"/>
              <a:t>IG = H - (H</a:t>
            </a:r>
            <a:r>
              <a:rPr baseline="-25000" lang="en"/>
              <a:t>L</a:t>
            </a:r>
            <a:r>
              <a:rPr lang="en"/>
              <a:t> * P</a:t>
            </a:r>
            <a:r>
              <a:rPr baseline="-25000" lang="en"/>
              <a:t>L</a:t>
            </a:r>
            <a:r>
              <a:rPr lang="en"/>
              <a:t> + H</a:t>
            </a:r>
            <a:r>
              <a:rPr baseline="-25000" lang="en"/>
              <a:t>R</a:t>
            </a:r>
            <a:r>
              <a:rPr lang="en"/>
              <a:t> * P</a:t>
            </a:r>
            <a:r>
              <a:rPr baseline="-25000" lang="en"/>
              <a:t>R</a:t>
            </a:r>
            <a:r>
              <a:rPr lang="en"/>
              <a:t>)</a:t>
            </a:r>
            <a:endParaRPr/>
          </a:p>
          <a:p>
            <a:pPr indent="-317500" lvl="0" marL="457200" rtl="0" algn="l">
              <a:spcBef>
                <a:spcPts val="0"/>
              </a:spcBef>
              <a:spcAft>
                <a:spcPts val="0"/>
              </a:spcAft>
              <a:buSzPts val="1400"/>
              <a:buChar char="●"/>
            </a:pPr>
            <a:r>
              <a:rPr lang="en"/>
              <a:t>Decision Tree</a:t>
            </a:r>
            <a:endParaRPr/>
          </a:p>
          <a:p>
            <a:pPr indent="-304800" lvl="1" marL="914400" rtl="0" algn="l">
              <a:spcBef>
                <a:spcPts val="0"/>
              </a:spcBef>
              <a:spcAft>
                <a:spcPts val="0"/>
              </a:spcAft>
              <a:buSzPts val="1200"/>
              <a:buChar char="○"/>
            </a:pPr>
            <a:r>
              <a:rPr lang="en"/>
              <a:t>split dataset recursively based on feature and feature value with highest information gain</a:t>
            </a:r>
            <a:endParaRPr/>
          </a:p>
          <a:p>
            <a:pPr indent="-304800" lvl="1" marL="914400" rtl="0" algn="l">
              <a:spcBef>
                <a:spcPts val="0"/>
              </a:spcBef>
              <a:spcAft>
                <a:spcPts val="0"/>
              </a:spcAft>
              <a:buSzPts val="1200"/>
              <a:buChar char="○"/>
            </a:pPr>
            <a:r>
              <a:rPr lang="en"/>
              <a:t>create subsets until leaf nodes represent prediction of class label</a:t>
            </a:r>
            <a:endParaRPr/>
          </a:p>
          <a:p>
            <a:pPr indent="-317500" lvl="0" marL="457200" rtl="0" algn="l">
              <a:spcBef>
                <a:spcPts val="0"/>
              </a:spcBef>
              <a:spcAft>
                <a:spcPts val="0"/>
              </a:spcAft>
              <a:buSzPts val="1400"/>
              <a:buChar char="●"/>
            </a:pPr>
            <a:r>
              <a:rPr lang="en"/>
              <a:t>Bagging - </a:t>
            </a:r>
            <a:r>
              <a:rPr b="1" lang="en"/>
              <a:t>B</a:t>
            </a:r>
            <a:r>
              <a:rPr lang="en"/>
              <a:t>ootstrap </a:t>
            </a:r>
            <a:r>
              <a:rPr b="1" lang="en"/>
              <a:t>Agg</a:t>
            </a:r>
            <a:r>
              <a:rPr lang="en"/>
              <a:t>regat</a:t>
            </a:r>
            <a:r>
              <a:rPr b="1" lang="en"/>
              <a:t>ing</a:t>
            </a:r>
            <a:endParaRPr b="1"/>
          </a:p>
          <a:p>
            <a:pPr indent="-304800" lvl="1" marL="914400" rtl="0" algn="l">
              <a:spcBef>
                <a:spcPts val="0"/>
              </a:spcBef>
              <a:spcAft>
                <a:spcPts val="0"/>
              </a:spcAft>
              <a:buSzPts val="1200"/>
              <a:buChar char="○"/>
            </a:pPr>
            <a:r>
              <a:rPr lang="en"/>
              <a:t>train classifier on subset of training set</a:t>
            </a:r>
            <a:endParaRPr/>
          </a:p>
          <a:p>
            <a:pPr indent="-304800" lvl="1" marL="914400" rtl="0" algn="l">
              <a:spcBef>
                <a:spcPts val="0"/>
              </a:spcBef>
              <a:spcAft>
                <a:spcPts val="0"/>
              </a:spcAft>
              <a:buSzPts val="1200"/>
              <a:buChar char="○"/>
            </a:pPr>
            <a:r>
              <a:rPr lang="en"/>
              <a:t>final classifier uses all sub classifiers to make final prediction</a:t>
            </a:r>
            <a:endParaRPr/>
          </a:p>
          <a:p>
            <a:pPr indent="-304800" lvl="2" marL="1371600" rtl="0" algn="l">
              <a:spcBef>
                <a:spcPts val="0"/>
              </a:spcBef>
              <a:spcAft>
                <a:spcPts val="0"/>
              </a:spcAft>
              <a:buSzPts val="1200"/>
              <a:buChar char="■"/>
            </a:pPr>
            <a:r>
              <a:rPr lang="en"/>
              <a:t>B classifiers</a:t>
            </a:r>
            <a:endParaRPr/>
          </a:p>
          <a:p>
            <a:pPr indent="-304800" lvl="2" marL="1371600" rtl="0" algn="l">
              <a:spcBef>
                <a:spcPts val="0"/>
              </a:spcBef>
              <a:spcAft>
                <a:spcPts val="0"/>
              </a:spcAft>
              <a:buSzPts val="1200"/>
              <a:buChar char="■"/>
            </a:pPr>
            <a:r>
              <a:rPr lang="en"/>
              <a:t>f(x) = majority{f</a:t>
            </a:r>
            <a:r>
              <a:rPr baseline="-25000" lang="en"/>
              <a:t>j</a:t>
            </a:r>
            <a:r>
              <a:rPr lang="en"/>
              <a:t>(x)}|</a:t>
            </a:r>
            <a:r>
              <a:rPr baseline="-25000" lang="en"/>
              <a:t>j=1:B</a:t>
            </a:r>
            <a:endParaRPr baseline="-25000"/>
          </a:p>
        </p:txBody>
      </p:sp>
      <p:sp>
        <p:nvSpPr>
          <p:cNvPr id="258" name="Google Shape;25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25"/>
          <p:cNvSpPr txBox="1"/>
          <p:nvPr/>
        </p:nvSpPr>
        <p:spPr>
          <a:xfrm>
            <a:off x="7684575" y="4915800"/>
            <a:ext cx="1468500" cy="2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t>
            </a:r>
            <a:r>
              <a:rPr lang="en" sz="600"/>
              <a:t>Appendix - Random Forest Example</a:t>
            </a:r>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Cross-Validation Schemes - K-Fold*</a:t>
            </a:r>
            <a:endParaRPr/>
          </a:p>
        </p:txBody>
      </p:sp>
      <p:sp>
        <p:nvSpPr>
          <p:cNvPr id="265" name="Google Shape;265;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test the </a:t>
            </a:r>
            <a:r>
              <a:rPr lang="en"/>
              <a:t>effectiveness</a:t>
            </a:r>
            <a:r>
              <a:rPr lang="en"/>
              <a:t> of a ML model before hyperparameter optimization and training</a:t>
            </a:r>
            <a:endParaRPr/>
          </a:p>
          <a:p>
            <a:pPr indent="-304800" lvl="1" marL="914400" rtl="0" algn="l">
              <a:spcBef>
                <a:spcPts val="0"/>
              </a:spcBef>
              <a:spcAft>
                <a:spcPts val="0"/>
              </a:spcAft>
              <a:buSzPts val="1200"/>
              <a:buChar char="○"/>
            </a:pPr>
            <a:r>
              <a:rPr lang="en"/>
              <a:t>split dataset into K subsets</a:t>
            </a:r>
            <a:endParaRPr/>
          </a:p>
          <a:p>
            <a:pPr indent="-304800" lvl="1" marL="914400" rtl="0" algn="l">
              <a:spcBef>
                <a:spcPts val="0"/>
              </a:spcBef>
              <a:spcAft>
                <a:spcPts val="0"/>
              </a:spcAft>
              <a:buSzPts val="1200"/>
              <a:buChar char="○"/>
            </a:pPr>
            <a:r>
              <a:rPr lang="en"/>
              <a:t>each subset is iteratively used as test set</a:t>
            </a:r>
            <a:endParaRPr/>
          </a:p>
          <a:p>
            <a:pPr indent="-304800" lvl="1" marL="914400" rtl="0" algn="l">
              <a:spcBef>
                <a:spcPts val="0"/>
              </a:spcBef>
              <a:spcAft>
                <a:spcPts val="0"/>
              </a:spcAft>
              <a:buSzPts val="1200"/>
              <a:buChar char="○"/>
            </a:pPr>
            <a:r>
              <a:rPr lang="en"/>
              <a:t>estimator is trained on other K-1 subsections</a:t>
            </a:r>
            <a:endParaRPr/>
          </a:p>
          <a:p>
            <a:pPr indent="-304800" lvl="1" marL="914400" rtl="0" algn="l">
              <a:spcBef>
                <a:spcPts val="0"/>
              </a:spcBef>
              <a:spcAft>
                <a:spcPts val="0"/>
              </a:spcAft>
              <a:buSzPts val="1200"/>
              <a:buChar char="○"/>
            </a:pPr>
            <a:r>
              <a:rPr lang="en"/>
              <a:t>estimator is tested on kth subset</a:t>
            </a:r>
            <a:endParaRPr/>
          </a:p>
          <a:p>
            <a:pPr indent="-304800" lvl="1" marL="914400" rtl="0" algn="l">
              <a:spcBef>
                <a:spcPts val="0"/>
              </a:spcBef>
              <a:spcAft>
                <a:spcPts val="0"/>
              </a:spcAft>
              <a:buSzPts val="1200"/>
              <a:buChar char="○"/>
            </a:pPr>
            <a:r>
              <a:rPr lang="en"/>
              <a:t>accuracy score is recorded</a:t>
            </a:r>
            <a:endParaRPr/>
          </a:p>
        </p:txBody>
      </p:sp>
      <p:sp>
        <p:nvSpPr>
          <p:cNvPr id="266" name="Google Shape;26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26"/>
          <p:cNvSpPr txBox="1"/>
          <p:nvPr/>
        </p:nvSpPr>
        <p:spPr>
          <a:xfrm>
            <a:off x="8307650" y="4915800"/>
            <a:ext cx="845400" cy="2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*Appendix - K-Fold</a:t>
            </a:r>
            <a:endParaRPr sz="600"/>
          </a:p>
        </p:txBody>
      </p:sp>
      <p:sp>
        <p:nvSpPr>
          <p:cNvPr id="268" name="Google Shape;268;p26"/>
          <p:cNvSpPr txBox="1"/>
          <p:nvPr/>
        </p:nvSpPr>
        <p:spPr>
          <a:xfrm>
            <a:off x="4717500" y="3760925"/>
            <a:ext cx="4114800" cy="3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Sample indices. </a:t>
            </a:r>
            <a:r>
              <a:rPr lang="en">
                <a:solidFill>
                  <a:srgbClr val="0000FF"/>
                </a:solidFill>
              </a:rPr>
              <a:t>Train</a:t>
            </a:r>
            <a:r>
              <a:rPr lang="en"/>
              <a:t>, </a:t>
            </a:r>
            <a:r>
              <a:rPr lang="en">
                <a:solidFill>
                  <a:srgbClr val="FF9900"/>
                </a:solidFill>
              </a:rPr>
              <a:t>Test</a:t>
            </a:r>
            <a:r>
              <a:rPr lang="en"/>
              <a:t>.</a:t>
            </a:r>
            <a:endParaRPr/>
          </a:p>
        </p:txBody>
      </p:sp>
      <p:pic>
        <p:nvPicPr>
          <p:cNvPr id="269" name="Google Shape;269;p26"/>
          <p:cNvPicPr preferRelativeResize="0"/>
          <p:nvPr/>
        </p:nvPicPr>
        <p:blipFill>
          <a:blip r:embed="rId3">
            <a:alphaModFix/>
          </a:blip>
          <a:stretch>
            <a:fillRect/>
          </a:stretch>
        </p:blipFill>
        <p:spPr>
          <a:xfrm>
            <a:off x="4717500" y="1017725"/>
            <a:ext cx="4114800" cy="2743200"/>
          </a:xfrm>
          <a:prstGeom prst="rect">
            <a:avLst/>
          </a:prstGeom>
          <a:noFill/>
          <a:ln>
            <a:noFill/>
          </a:ln>
        </p:spPr>
      </p:pic>
      <p:pic>
        <p:nvPicPr>
          <p:cNvPr id="270" name="Google Shape;270;p26"/>
          <p:cNvPicPr preferRelativeResize="0"/>
          <p:nvPr/>
        </p:nvPicPr>
        <p:blipFill>
          <a:blip r:embed="rId4">
            <a:alphaModFix/>
          </a:blip>
          <a:stretch>
            <a:fillRect/>
          </a:stretch>
        </p:blipFill>
        <p:spPr>
          <a:xfrm>
            <a:off x="311700" y="3665466"/>
            <a:ext cx="4405799" cy="9977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Cross-Validation Schemes - Shuffle Split*</a:t>
            </a:r>
            <a:endParaRPr/>
          </a:p>
        </p:txBody>
      </p:sp>
      <p:sp>
        <p:nvSpPr>
          <p:cNvPr id="276" name="Google Shape;276;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select random indices of training set</a:t>
            </a:r>
            <a:endParaRPr/>
          </a:p>
        </p:txBody>
      </p:sp>
      <p:sp>
        <p:nvSpPr>
          <p:cNvPr id="277" name="Google Shape;27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27"/>
          <p:cNvSpPr txBox="1"/>
          <p:nvPr/>
        </p:nvSpPr>
        <p:spPr>
          <a:xfrm>
            <a:off x="8139975" y="4915800"/>
            <a:ext cx="1013100" cy="2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*Appendix - Shuffle Split</a:t>
            </a:r>
            <a:endParaRPr sz="600"/>
          </a:p>
        </p:txBody>
      </p:sp>
      <p:sp>
        <p:nvSpPr>
          <p:cNvPr id="279" name="Google Shape;279;p27"/>
          <p:cNvSpPr txBox="1"/>
          <p:nvPr/>
        </p:nvSpPr>
        <p:spPr>
          <a:xfrm>
            <a:off x="4717500" y="3760925"/>
            <a:ext cx="4114800" cy="3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Sample indices. </a:t>
            </a:r>
            <a:r>
              <a:rPr lang="en">
                <a:solidFill>
                  <a:srgbClr val="0000FF"/>
                </a:solidFill>
              </a:rPr>
              <a:t>Train</a:t>
            </a:r>
            <a:r>
              <a:rPr lang="en">
                <a:solidFill>
                  <a:schemeClr val="dk1"/>
                </a:solidFill>
              </a:rPr>
              <a:t>, </a:t>
            </a:r>
            <a:r>
              <a:rPr lang="en">
                <a:solidFill>
                  <a:srgbClr val="FF9900"/>
                </a:solidFill>
              </a:rPr>
              <a:t>Test</a:t>
            </a:r>
            <a:r>
              <a:rPr lang="en">
                <a:solidFill>
                  <a:schemeClr val="dk1"/>
                </a:solidFill>
              </a:rPr>
              <a:t>.</a:t>
            </a:r>
            <a:endParaRPr/>
          </a:p>
        </p:txBody>
      </p:sp>
      <p:pic>
        <p:nvPicPr>
          <p:cNvPr id="280" name="Google Shape;280;p27"/>
          <p:cNvPicPr preferRelativeResize="0"/>
          <p:nvPr/>
        </p:nvPicPr>
        <p:blipFill>
          <a:blip r:embed="rId3">
            <a:alphaModFix/>
          </a:blip>
          <a:stretch>
            <a:fillRect/>
          </a:stretch>
        </p:blipFill>
        <p:spPr>
          <a:xfrm>
            <a:off x="287950" y="3760934"/>
            <a:ext cx="4405799" cy="938521"/>
          </a:xfrm>
          <a:prstGeom prst="rect">
            <a:avLst/>
          </a:prstGeom>
          <a:noFill/>
          <a:ln>
            <a:noFill/>
          </a:ln>
        </p:spPr>
      </p:pic>
      <p:pic>
        <p:nvPicPr>
          <p:cNvPr id="281" name="Google Shape;281;p27"/>
          <p:cNvPicPr preferRelativeResize="0"/>
          <p:nvPr/>
        </p:nvPicPr>
        <p:blipFill>
          <a:blip r:embed="rId4">
            <a:alphaModFix/>
          </a:blip>
          <a:stretch>
            <a:fillRect/>
          </a:stretch>
        </p:blipFill>
        <p:spPr>
          <a:xfrm>
            <a:off x="4717500" y="1017725"/>
            <a:ext cx="4114800" cy="274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a:t>
            </a:r>
            <a:r>
              <a:rPr lang="en"/>
              <a:t> Tuning</a:t>
            </a:r>
            <a:endParaRPr/>
          </a:p>
        </p:txBody>
      </p:sp>
      <p:sp>
        <p:nvSpPr>
          <p:cNvPr id="287" name="Google Shape;287;p28"/>
          <p:cNvSpPr txBox="1"/>
          <p:nvPr>
            <p:ph idx="1" type="body"/>
          </p:nvPr>
        </p:nvSpPr>
        <p:spPr>
          <a:xfrm>
            <a:off x="311700" y="1152475"/>
            <a:ext cx="3465000" cy="127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Exhaustive Grid Search</a:t>
            </a:r>
            <a:endParaRPr/>
          </a:p>
          <a:p>
            <a:pPr indent="-304800" lvl="1" marL="914400" rtl="0" algn="l">
              <a:spcBef>
                <a:spcPts val="0"/>
              </a:spcBef>
              <a:spcAft>
                <a:spcPts val="0"/>
              </a:spcAft>
              <a:buSzPts val="1200"/>
              <a:buChar char="○"/>
            </a:pPr>
            <a:r>
              <a:rPr lang="en"/>
              <a:t>generates estimators from given hyperparameter list</a:t>
            </a:r>
            <a:endParaRPr/>
          </a:p>
          <a:p>
            <a:pPr indent="-304800" lvl="1" marL="914400" rtl="0" algn="l">
              <a:spcBef>
                <a:spcPts val="0"/>
              </a:spcBef>
              <a:spcAft>
                <a:spcPts val="0"/>
              </a:spcAft>
              <a:buSzPts val="1200"/>
              <a:buChar char="○"/>
            </a:pPr>
            <a:r>
              <a:rPr lang="en"/>
              <a:t>returns estimator with highest score</a:t>
            </a:r>
            <a:endParaRPr/>
          </a:p>
        </p:txBody>
      </p:sp>
      <p:sp>
        <p:nvSpPr>
          <p:cNvPr id="288" name="Google Shape;28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9" name="Google Shape;289;p28"/>
          <p:cNvPicPr preferRelativeResize="0"/>
          <p:nvPr/>
        </p:nvPicPr>
        <p:blipFill>
          <a:blip r:embed="rId3">
            <a:alphaModFix/>
          </a:blip>
          <a:stretch>
            <a:fillRect/>
          </a:stretch>
        </p:blipFill>
        <p:spPr>
          <a:xfrm>
            <a:off x="3776700" y="1245500"/>
            <a:ext cx="5055501" cy="856725"/>
          </a:xfrm>
          <a:prstGeom prst="rect">
            <a:avLst/>
          </a:prstGeom>
          <a:noFill/>
          <a:ln>
            <a:noFill/>
          </a:ln>
        </p:spPr>
      </p:pic>
      <p:graphicFrame>
        <p:nvGraphicFramePr>
          <p:cNvPr id="290" name="Google Shape;290;p28"/>
          <p:cNvGraphicFramePr/>
          <p:nvPr/>
        </p:nvGraphicFramePr>
        <p:xfrm>
          <a:off x="311700" y="2424775"/>
          <a:ext cx="3000000" cy="3000000"/>
        </p:xfrm>
        <a:graphic>
          <a:graphicData uri="http://schemas.openxmlformats.org/drawingml/2006/table">
            <a:tbl>
              <a:tblPr>
                <a:noFill/>
                <a:tableStyleId>{38AB1CA8-A595-4BFB-A5FC-D4436917A8F6}</a:tableStyleId>
              </a:tblPr>
              <a:tblGrid>
                <a:gridCol w="2840200"/>
                <a:gridCol w="2840200"/>
                <a:gridCol w="2840200"/>
              </a:tblGrid>
              <a:tr h="50900">
                <a:tc>
                  <a:txBody>
                    <a:bodyPr/>
                    <a:lstStyle/>
                    <a:p>
                      <a:pPr indent="0" lvl="0" marL="0" rtl="0" algn="ctr">
                        <a:spcBef>
                          <a:spcPts val="0"/>
                        </a:spcBef>
                        <a:spcAft>
                          <a:spcPts val="0"/>
                        </a:spcAft>
                        <a:buNone/>
                      </a:pPr>
                      <a:r>
                        <a:rPr b="1" lang="en"/>
                        <a:t>KNN</a:t>
                      </a:r>
                      <a:endParaRPr b="1"/>
                    </a:p>
                  </a:txBody>
                  <a:tcPr marT="91425" marB="91425" marR="91425" marL="91425" anchor="ctr"/>
                </a:tc>
                <a:tc>
                  <a:txBody>
                    <a:bodyPr/>
                    <a:lstStyle/>
                    <a:p>
                      <a:pPr indent="0" lvl="0" marL="0" rtl="0" algn="ctr">
                        <a:spcBef>
                          <a:spcPts val="0"/>
                        </a:spcBef>
                        <a:spcAft>
                          <a:spcPts val="0"/>
                        </a:spcAft>
                        <a:buNone/>
                      </a:pPr>
                      <a:r>
                        <a:rPr b="1" lang="en"/>
                        <a:t>SVM</a:t>
                      </a:r>
                      <a:endParaRPr b="1"/>
                    </a:p>
                  </a:txBody>
                  <a:tcPr marT="91425" marB="91425" marR="91425" marL="91425" anchor="ctr"/>
                </a:tc>
                <a:tc>
                  <a:txBody>
                    <a:bodyPr/>
                    <a:lstStyle/>
                    <a:p>
                      <a:pPr indent="0" lvl="0" marL="0" rtl="0" algn="ctr">
                        <a:spcBef>
                          <a:spcPts val="0"/>
                        </a:spcBef>
                        <a:spcAft>
                          <a:spcPts val="0"/>
                        </a:spcAft>
                        <a:buNone/>
                      </a:pPr>
                      <a:r>
                        <a:rPr b="1" lang="en"/>
                        <a:t>Random Forest</a:t>
                      </a:r>
                      <a:endParaRPr b="1"/>
                    </a:p>
                  </a:txBody>
                  <a:tcPr marT="91425" marB="91425" marR="91425" marL="91425" anchor="ctr"/>
                </a:tc>
              </a:tr>
              <a:tr h="78100">
                <a:tc>
                  <a:txBody>
                    <a:bodyPr/>
                    <a:lstStyle/>
                    <a:p>
                      <a:pPr indent="0" lvl="0" marL="0" rtl="0" algn="ctr">
                        <a:spcBef>
                          <a:spcPts val="0"/>
                        </a:spcBef>
                        <a:spcAft>
                          <a:spcPts val="0"/>
                        </a:spcAft>
                        <a:buNone/>
                      </a:pPr>
                      <a:r>
                        <a:rPr i="1" lang="en"/>
                        <a:t>n_neighbors</a:t>
                      </a:r>
                      <a:r>
                        <a:rPr lang="en"/>
                        <a:t>: number of neighbors to use</a:t>
                      </a:r>
                      <a:endParaRPr/>
                    </a:p>
                  </a:txBody>
                  <a:tcPr marT="91425" marB="91425" marR="91425" marL="91425" anchor="ctr"/>
                </a:tc>
                <a:tc>
                  <a:txBody>
                    <a:bodyPr/>
                    <a:lstStyle/>
                    <a:p>
                      <a:pPr indent="0" lvl="0" marL="0" rtl="0" algn="ctr">
                        <a:spcBef>
                          <a:spcPts val="0"/>
                        </a:spcBef>
                        <a:spcAft>
                          <a:spcPts val="0"/>
                        </a:spcAft>
                        <a:buNone/>
                      </a:pPr>
                      <a:r>
                        <a:rPr i="1" lang="en"/>
                        <a:t>C</a:t>
                      </a:r>
                      <a:r>
                        <a:rPr lang="en"/>
                        <a:t>: regularization parameter</a:t>
                      </a:r>
                      <a:endParaRPr/>
                    </a:p>
                  </a:txBody>
                  <a:tcPr marT="91425" marB="91425" marR="91425" marL="91425" anchor="ctr"/>
                </a:tc>
                <a:tc>
                  <a:txBody>
                    <a:bodyPr/>
                    <a:lstStyle/>
                    <a:p>
                      <a:pPr indent="0" lvl="0" marL="0" rtl="0" algn="ctr">
                        <a:spcBef>
                          <a:spcPts val="0"/>
                        </a:spcBef>
                        <a:spcAft>
                          <a:spcPts val="0"/>
                        </a:spcAft>
                        <a:buNone/>
                      </a:pPr>
                      <a:r>
                        <a:rPr i="1" lang="en"/>
                        <a:t>max_depth</a:t>
                      </a:r>
                      <a:r>
                        <a:rPr lang="en"/>
                        <a:t>: maximum depth of the tree</a:t>
                      </a:r>
                      <a:endParaRPr/>
                    </a:p>
                  </a:txBody>
                  <a:tcPr marT="91425" marB="91425" marR="91425" marL="91425" anchor="ctr"/>
                </a:tc>
              </a:tr>
              <a:tr h="105300">
                <a:tc>
                  <a:txBody>
                    <a:bodyPr/>
                    <a:lstStyle/>
                    <a:p>
                      <a:pPr indent="0" lvl="0" marL="0" rtl="0" algn="ctr">
                        <a:spcBef>
                          <a:spcPts val="0"/>
                        </a:spcBef>
                        <a:spcAft>
                          <a:spcPts val="0"/>
                        </a:spcAft>
                        <a:buClr>
                          <a:schemeClr val="dk1"/>
                        </a:buClr>
                        <a:buSzPts val="1100"/>
                        <a:buFont typeface="Arial"/>
                        <a:buNone/>
                      </a:pPr>
                      <a:r>
                        <a:rPr i="1" lang="en">
                          <a:solidFill>
                            <a:schemeClr val="dk1"/>
                          </a:solidFill>
                        </a:rPr>
                        <a:t>p</a:t>
                      </a:r>
                      <a:r>
                        <a:rPr lang="en">
                          <a:solidFill>
                            <a:schemeClr val="dk1"/>
                          </a:solidFill>
                        </a:rPr>
                        <a:t>: power parameter for the Minkowski metric</a:t>
                      </a:r>
                      <a:endParaRPr/>
                    </a:p>
                  </a:txBody>
                  <a:tcPr marT="91425" marB="91425" marR="91425" marL="91425" anchor="ctr"/>
                </a:tc>
                <a:tc>
                  <a:txBody>
                    <a:bodyPr/>
                    <a:lstStyle/>
                    <a:p>
                      <a:pPr indent="0" lvl="0" marL="0" rtl="0" algn="ctr">
                        <a:spcBef>
                          <a:spcPts val="0"/>
                        </a:spcBef>
                        <a:spcAft>
                          <a:spcPts val="0"/>
                        </a:spcAft>
                        <a:buNone/>
                      </a:pPr>
                      <a:r>
                        <a:rPr i="1" lang="en"/>
                        <a:t>𝛾</a:t>
                      </a:r>
                      <a:r>
                        <a:rPr lang="en"/>
                        <a:t>: kernel coefficient for radial basis function</a:t>
                      </a:r>
                      <a:endParaRPr/>
                    </a:p>
                  </a:txBody>
                  <a:tcPr marT="91425" marB="91425" marR="91425" marL="91425" anchor="ctr"/>
                </a:tc>
                <a:tc>
                  <a:txBody>
                    <a:bodyPr/>
                    <a:lstStyle/>
                    <a:p>
                      <a:pPr indent="0" lvl="0" marL="0" rtl="0" algn="ctr">
                        <a:spcBef>
                          <a:spcPts val="0"/>
                        </a:spcBef>
                        <a:spcAft>
                          <a:spcPts val="0"/>
                        </a:spcAft>
                        <a:buNone/>
                      </a:pPr>
                      <a:r>
                        <a:rPr i="1" lang="en"/>
                        <a:t>min_samples_leaf</a:t>
                      </a:r>
                      <a:r>
                        <a:rPr lang="en"/>
                        <a:t>: minimum number of </a:t>
                      </a:r>
                      <a:r>
                        <a:rPr lang="en"/>
                        <a:t>samples</a:t>
                      </a:r>
                      <a:r>
                        <a:rPr lang="en"/>
                        <a:t> required to split an internal node</a:t>
                      </a:r>
                      <a:endParaRPr/>
                    </a:p>
                  </a:txBody>
                  <a:tcPr marT="91425" marB="91425" marR="91425" marL="91425" anchor="ct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29"/>
          <p:cNvPicPr preferRelativeResize="0"/>
          <p:nvPr/>
        </p:nvPicPr>
        <p:blipFill>
          <a:blip r:embed="rId3">
            <a:alphaModFix/>
          </a:blip>
          <a:stretch>
            <a:fillRect/>
          </a:stretch>
        </p:blipFill>
        <p:spPr>
          <a:xfrm>
            <a:off x="6089100" y="1108703"/>
            <a:ext cx="2743201" cy="1371600"/>
          </a:xfrm>
          <a:prstGeom prst="rect">
            <a:avLst/>
          </a:prstGeom>
          <a:noFill/>
          <a:ln>
            <a:noFill/>
          </a:ln>
        </p:spPr>
      </p:pic>
      <p:pic>
        <p:nvPicPr>
          <p:cNvPr id="296" name="Google Shape;296;p29"/>
          <p:cNvPicPr preferRelativeResize="0"/>
          <p:nvPr/>
        </p:nvPicPr>
        <p:blipFill>
          <a:blip r:embed="rId4">
            <a:alphaModFix/>
          </a:blip>
          <a:stretch>
            <a:fillRect/>
          </a:stretch>
        </p:blipFill>
        <p:spPr>
          <a:xfrm>
            <a:off x="6089100" y="2663182"/>
            <a:ext cx="2743200" cy="1371600"/>
          </a:xfrm>
          <a:prstGeom prst="rect">
            <a:avLst/>
          </a:prstGeom>
          <a:noFill/>
          <a:ln>
            <a:noFill/>
          </a:ln>
        </p:spPr>
      </p:pic>
      <p:sp>
        <p:nvSpPr>
          <p:cNvPr id="297" name="Google Shape;29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 - K-Nearest Neighbor</a:t>
            </a:r>
            <a:endParaRPr/>
          </a:p>
          <a:p>
            <a:pPr indent="0" lvl="0" marL="0" rtl="0" algn="l">
              <a:spcBef>
                <a:spcPts val="0"/>
              </a:spcBef>
              <a:spcAft>
                <a:spcPts val="0"/>
              </a:spcAft>
              <a:buNone/>
            </a:pPr>
            <a:r>
              <a:t/>
            </a:r>
            <a:endParaRPr/>
          </a:p>
        </p:txBody>
      </p:sp>
      <p:sp>
        <p:nvSpPr>
          <p:cNvPr id="298" name="Google Shape;29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29"/>
          <p:cNvSpPr txBox="1"/>
          <p:nvPr/>
        </p:nvSpPr>
        <p:spPr>
          <a:xfrm>
            <a:off x="7671310" y="1108703"/>
            <a:ext cx="1161000" cy="34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Set</a:t>
            </a:r>
            <a:endParaRPr/>
          </a:p>
        </p:txBody>
      </p:sp>
      <p:sp>
        <p:nvSpPr>
          <p:cNvPr id="300" name="Google Shape;300;p29"/>
          <p:cNvSpPr txBox="1"/>
          <p:nvPr/>
        </p:nvSpPr>
        <p:spPr>
          <a:xfrm>
            <a:off x="7671310" y="2663183"/>
            <a:ext cx="1161000" cy="34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Testing Set</a:t>
            </a:r>
            <a:endParaRPr/>
          </a:p>
        </p:txBody>
      </p:sp>
      <p:sp>
        <p:nvSpPr>
          <p:cNvPr id="301" name="Google Shape;301;p29"/>
          <p:cNvSpPr txBox="1"/>
          <p:nvPr/>
        </p:nvSpPr>
        <p:spPr>
          <a:xfrm>
            <a:off x="7413075" y="4915800"/>
            <a:ext cx="1740000" cy="2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*Appendix - Decision Boundary Visualization</a:t>
            </a:r>
            <a:endParaRPr sz="600"/>
          </a:p>
        </p:txBody>
      </p:sp>
      <p:pic>
        <p:nvPicPr>
          <p:cNvPr id="302" name="Google Shape;302;p29"/>
          <p:cNvPicPr preferRelativeResize="0"/>
          <p:nvPr/>
        </p:nvPicPr>
        <p:blipFill>
          <a:blip r:embed="rId5">
            <a:alphaModFix/>
          </a:blip>
          <a:stretch>
            <a:fillRect/>
          </a:stretch>
        </p:blipFill>
        <p:spPr>
          <a:xfrm>
            <a:off x="311700" y="1017732"/>
            <a:ext cx="3017519" cy="914400"/>
          </a:xfrm>
          <a:prstGeom prst="rect">
            <a:avLst/>
          </a:prstGeom>
          <a:noFill/>
          <a:ln>
            <a:noFill/>
          </a:ln>
        </p:spPr>
      </p:pic>
      <p:pic>
        <p:nvPicPr>
          <p:cNvPr id="303" name="Google Shape;303;p29"/>
          <p:cNvPicPr preferRelativeResize="0"/>
          <p:nvPr/>
        </p:nvPicPr>
        <p:blipFill>
          <a:blip r:embed="rId6">
            <a:alphaModFix/>
          </a:blip>
          <a:stretch>
            <a:fillRect/>
          </a:stretch>
        </p:blipFill>
        <p:spPr>
          <a:xfrm>
            <a:off x="3153441" y="2470300"/>
            <a:ext cx="2935659" cy="2135025"/>
          </a:xfrm>
          <a:prstGeom prst="rect">
            <a:avLst/>
          </a:prstGeom>
          <a:noFill/>
          <a:ln>
            <a:noFill/>
          </a:ln>
        </p:spPr>
      </p:pic>
      <p:pic>
        <p:nvPicPr>
          <p:cNvPr id="304" name="Google Shape;304;p29"/>
          <p:cNvPicPr preferRelativeResize="0"/>
          <p:nvPr/>
        </p:nvPicPr>
        <p:blipFill>
          <a:blip r:embed="rId7">
            <a:alphaModFix/>
          </a:blip>
          <a:stretch>
            <a:fillRect/>
          </a:stretch>
        </p:blipFill>
        <p:spPr>
          <a:xfrm>
            <a:off x="0" y="1932125"/>
            <a:ext cx="3211375" cy="3211375"/>
          </a:xfrm>
          <a:prstGeom prst="rect">
            <a:avLst/>
          </a:prstGeom>
          <a:noFill/>
          <a:ln>
            <a:noFill/>
          </a:ln>
        </p:spPr>
      </p:pic>
      <p:sp>
        <p:nvSpPr>
          <p:cNvPr id="305" name="Google Shape;305;p29"/>
          <p:cNvSpPr/>
          <p:nvPr/>
        </p:nvSpPr>
        <p:spPr>
          <a:xfrm>
            <a:off x="590725" y="3301350"/>
            <a:ext cx="114300" cy="9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4448350" y="2744150"/>
            <a:ext cx="85800" cy="12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30"/>
          <p:cNvPicPr preferRelativeResize="0"/>
          <p:nvPr/>
        </p:nvPicPr>
        <p:blipFill>
          <a:blip r:embed="rId3">
            <a:alphaModFix/>
          </a:blip>
          <a:stretch>
            <a:fillRect/>
          </a:stretch>
        </p:blipFill>
        <p:spPr>
          <a:xfrm>
            <a:off x="6089100" y="1108703"/>
            <a:ext cx="2743200" cy="1371600"/>
          </a:xfrm>
          <a:prstGeom prst="rect">
            <a:avLst/>
          </a:prstGeom>
          <a:noFill/>
          <a:ln>
            <a:noFill/>
          </a:ln>
        </p:spPr>
      </p:pic>
      <p:pic>
        <p:nvPicPr>
          <p:cNvPr id="312" name="Google Shape;312;p30"/>
          <p:cNvPicPr preferRelativeResize="0"/>
          <p:nvPr/>
        </p:nvPicPr>
        <p:blipFill>
          <a:blip r:embed="rId4">
            <a:alphaModFix/>
          </a:blip>
          <a:stretch>
            <a:fillRect/>
          </a:stretch>
        </p:blipFill>
        <p:spPr>
          <a:xfrm>
            <a:off x="6089090" y="2663182"/>
            <a:ext cx="2743200" cy="1371600"/>
          </a:xfrm>
          <a:prstGeom prst="rect">
            <a:avLst/>
          </a:prstGeom>
          <a:noFill/>
          <a:ln>
            <a:noFill/>
          </a:ln>
        </p:spPr>
      </p:pic>
      <p:sp>
        <p:nvSpPr>
          <p:cNvPr id="313" name="Google Shape;31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Support Vector Machine</a:t>
            </a:r>
            <a:endParaRPr/>
          </a:p>
        </p:txBody>
      </p:sp>
      <p:sp>
        <p:nvSpPr>
          <p:cNvPr id="314" name="Google Shape;31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30"/>
          <p:cNvSpPr txBox="1"/>
          <p:nvPr/>
        </p:nvSpPr>
        <p:spPr>
          <a:xfrm>
            <a:off x="7680960" y="1108706"/>
            <a:ext cx="1161000" cy="34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Set</a:t>
            </a:r>
            <a:endParaRPr/>
          </a:p>
        </p:txBody>
      </p:sp>
      <p:sp>
        <p:nvSpPr>
          <p:cNvPr id="316" name="Google Shape;316;p30"/>
          <p:cNvSpPr txBox="1"/>
          <p:nvPr/>
        </p:nvSpPr>
        <p:spPr>
          <a:xfrm>
            <a:off x="7680960" y="2663183"/>
            <a:ext cx="1161000" cy="34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Testing </a:t>
            </a:r>
            <a:r>
              <a:rPr lang="en"/>
              <a:t>Set</a:t>
            </a:r>
            <a:endParaRPr/>
          </a:p>
        </p:txBody>
      </p:sp>
      <p:pic>
        <p:nvPicPr>
          <p:cNvPr id="317" name="Google Shape;317;p30"/>
          <p:cNvPicPr preferRelativeResize="0"/>
          <p:nvPr/>
        </p:nvPicPr>
        <p:blipFill>
          <a:blip r:embed="rId5">
            <a:alphaModFix/>
          </a:blip>
          <a:stretch>
            <a:fillRect/>
          </a:stretch>
        </p:blipFill>
        <p:spPr>
          <a:xfrm>
            <a:off x="311700" y="1017725"/>
            <a:ext cx="2419591" cy="914400"/>
          </a:xfrm>
          <a:prstGeom prst="rect">
            <a:avLst/>
          </a:prstGeom>
          <a:noFill/>
          <a:ln>
            <a:noFill/>
          </a:ln>
        </p:spPr>
      </p:pic>
      <p:pic>
        <p:nvPicPr>
          <p:cNvPr id="318" name="Google Shape;318;p30"/>
          <p:cNvPicPr preferRelativeResize="0"/>
          <p:nvPr/>
        </p:nvPicPr>
        <p:blipFill>
          <a:blip r:embed="rId6">
            <a:alphaModFix/>
          </a:blip>
          <a:stretch>
            <a:fillRect/>
          </a:stretch>
        </p:blipFill>
        <p:spPr>
          <a:xfrm>
            <a:off x="3211375" y="2491361"/>
            <a:ext cx="2877724" cy="2092902"/>
          </a:xfrm>
          <a:prstGeom prst="rect">
            <a:avLst/>
          </a:prstGeom>
          <a:noFill/>
          <a:ln>
            <a:noFill/>
          </a:ln>
        </p:spPr>
      </p:pic>
      <p:pic>
        <p:nvPicPr>
          <p:cNvPr id="319" name="Google Shape;319;p30"/>
          <p:cNvPicPr preferRelativeResize="0"/>
          <p:nvPr/>
        </p:nvPicPr>
        <p:blipFill>
          <a:blip r:embed="rId7">
            <a:alphaModFix/>
          </a:blip>
          <a:stretch>
            <a:fillRect/>
          </a:stretch>
        </p:blipFill>
        <p:spPr>
          <a:xfrm>
            <a:off x="0" y="1932125"/>
            <a:ext cx="3211375" cy="3211375"/>
          </a:xfrm>
          <a:prstGeom prst="rect">
            <a:avLst/>
          </a:prstGeom>
          <a:noFill/>
          <a:ln>
            <a:noFill/>
          </a:ln>
        </p:spPr>
      </p:pic>
      <p:sp>
        <p:nvSpPr>
          <p:cNvPr id="320" name="Google Shape;320;p30"/>
          <p:cNvSpPr/>
          <p:nvPr/>
        </p:nvSpPr>
        <p:spPr>
          <a:xfrm>
            <a:off x="1365800" y="3484675"/>
            <a:ext cx="387000" cy="49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4828825" y="2769950"/>
            <a:ext cx="89400" cy="11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31"/>
          <p:cNvPicPr preferRelativeResize="0"/>
          <p:nvPr/>
        </p:nvPicPr>
        <p:blipFill>
          <a:blip r:embed="rId3">
            <a:alphaModFix/>
          </a:blip>
          <a:stretch>
            <a:fillRect/>
          </a:stretch>
        </p:blipFill>
        <p:spPr>
          <a:xfrm>
            <a:off x="6089100" y="2653181"/>
            <a:ext cx="2743200" cy="1371600"/>
          </a:xfrm>
          <a:prstGeom prst="rect">
            <a:avLst/>
          </a:prstGeom>
          <a:noFill/>
          <a:ln>
            <a:noFill/>
          </a:ln>
        </p:spPr>
      </p:pic>
      <p:pic>
        <p:nvPicPr>
          <p:cNvPr id="327" name="Google Shape;327;p31"/>
          <p:cNvPicPr preferRelativeResize="0"/>
          <p:nvPr/>
        </p:nvPicPr>
        <p:blipFill>
          <a:blip r:embed="rId4">
            <a:alphaModFix/>
          </a:blip>
          <a:stretch>
            <a:fillRect/>
          </a:stretch>
        </p:blipFill>
        <p:spPr>
          <a:xfrm>
            <a:off x="6089100" y="1098710"/>
            <a:ext cx="2743199" cy="1371600"/>
          </a:xfrm>
          <a:prstGeom prst="rect">
            <a:avLst/>
          </a:prstGeom>
          <a:noFill/>
          <a:ln>
            <a:noFill/>
          </a:ln>
        </p:spPr>
      </p:pic>
      <p:sp>
        <p:nvSpPr>
          <p:cNvPr id="328" name="Google Shape;32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Random Forest*</a:t>
            </a:r>
            <a:endParaRPr/>
          </a:p>
        </p:txBody>
      </p:sp>
      <p:sp>
        <p:nvSpPr>
          <p:cNvPr id="329" name="Google Shape;32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31"/>
          <p:cNvSpPr txBox="1"/>
          <p:nvPr/>
        </p:nvSpPr>
        <p:spPr>
          <a:xfrm>
            <a:off x="7671310" y="1098690"/>
            <a:ext cx="1161000" cy="34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Set</a:t>
            </a:r>
            <a:endParaRPr/>
          </a:p>
        </p:txBody>
      </p:sp>
      <p:sp>
        <p:nvSpPr>
          <p:cNvPr id="331" name="Google Shape;331;p31"/>
          <p:cNvSpPr txBox="1"/>
          <p:nvPr/>
        </p:nvSpPr>
        <p:spPr>
          <a:xfrm>
            <a:off x="7671310" y="2653170"/>
            <a:ext cx="1161000" cy="34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Testing Set</a:t>
            </a:r>
            <a:endParaRPr/>
          </a:p>
        </p:txBody>
      </p:sp>
      <p:pic>
        <p:nvPicPr>
          <p:cNvPr id="332" name="Google Shape;332;p31"/>
          <p:cNvPicPr preferRelativeResize="0"/>
          <p:nvPr/>
        </p:nvPicPr>
        <p:blipFill>
          <a:blip r:embed="rId5">
            <a:alphaModFix/>
          </a:blip>
          <a:stretch>
            <a:fillRect/>
          </a:stretch>
        </p:blipFill>
        <p:spPr>
          <a:xfrm>
            <a:off x="311700" y="1017719"/>
            <a:ext cx="4754879" cy="914400"/>
          </a:xfrm>
          <a:prstGeom prst="rect">
            <a:avLst/>
          </a:prstGeom>
          <a:noFill/>
          <a:ln>
            <a:noFill/>
          </a:ln>
        </p:spPr>
      </p:pic>
      <p:pic>
        <p:nvPicPr>
          <p:cNvPr id="333" name="Google Shape;333;p31"/>
          <p:cNvPicPr preferRelativeResize="0"/>
          <p:nvPr/>
        </p:nvPicPr>
        <p:blipFill>
          <a:blip r:embed="rId6">
            <a:alphaModFix/>
          </a:blip>
          <a:stretch>
            <a:fillRect/>
          </a:stretch>
        </p:blipFill>
        <p:spPr>
          <a:xfrm>
            <a:off x="3211375" y="2491366"/>
            <a:ext cx="2877724" cy="2092886"/>
          </a:xfrm>
          <a:prstGeom prst="rect">
            <a:avLst/>
          </a:prstGeom>
          <a:noFill/>
          <a:ln>
            <a:noFill/>
          </a:ln>
        </p:spPr>
      </p:pic>
      <p:pic>
        <p:nvPicPr>
          <p:cNvPr id="334" name="Google Shape;334;p31"/>
          <p:cNvPicPr preferRelativeResize="0"/>
          <p:nvPr/>
        </p:nvPicPr>
        <p:blipFill>
          <a:blip r:embed="rId7">
            <a:alphaModFix/>
          </a:blip>
          <a:stretch>
            <a:fillRect/>
          </a:stretch>
        </p:blipFill>
        <p:spPr>
          <a:xfrm>
            <a:off x="0" y="1932125"/>
            <a:ext cx="3211375" cy="3211375"/>
          </a:xfrm>
          <a:prstGeom prst="rect">
            <a:avLst/>
          </a:prstGeom>
          <a:noFill/>
          <a:ln>
            <a:noFill/>
          </a:ln>
        </p:spPr>
      </p:pic>
      <p:sp>
        <p:nvSpPr>
          <p:cNvPr id="335" name="Google Shape;335;p31"/>
          <p:cNvSpPr/>
          <p:nvPr/>
        </p:nvSpPr>
        <p:spPr>
          <a:xfrm>
            <a:off x="1695575" y="4372425"/>
            <a:ext cx="99900" cy="142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5481775" y="2815075"/>
            <a:ext cx="90600" cy="12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64" name="Google Shape;64;p14"/>
          <p:cNvSpPr txBox="1"/>
          <p:nvPr>
            <p:ph idx="1" type="body"/>
          </p:nvPr>
        </p:nvSpPr>
        <p:spPr>
          <a:xfrm>
            <a:off x="311700" y="1152475"/>
            <a:ext cx="8520600" cy="387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Clinical Problem Statement</a:t>
            </a:r>
            <a:endParaRPr/>
          </a:p>
          <a:p>
            <a:pPr indent="-342900" lvl="0" marL="457200" rtl="0" algn="l">
              <a:spcBef>
                <a:spcPts val="0"/>
              </a:spcBef>
              <a:spcAft>
                <a:spcPts val="0"/>
              </a:spcAft>
              <a:buSzPts val="1800"/>
              <a:buChar char="●"/>
            </a:pPr>
            <a:r>
              <a:rPr lang="en"/>
              <a:t>Module 1 Recap</a:t>
            </a:r>
            <a:endParaRPr/>
          </a:p>
          <a:p>
            <a:pPr indent="-342900" lvl="0" marL="457200" rtl="0" algn="l">
              <a:spcBef>
                <a:spcPts val="0"/>
              </a:spcBef>
              <a:spcAft>
                <a:spcPts val="0"/>
              </a:spcAft>
              <a:buSzPts val="1800"/>
              <a:buChar char="●"/>
            </a:pPr>
            <a:r>
              <a:rPr lang="en"/>
              <a:t>Module 2 Recap</a:t>
            </a:r>
            <a:endParaRPr/>
          </a:p>
          <a:p>
            <a:pPr indent="-342900" lvl="0" marL="457200" rtl="0" algn="l">
              <a:spcBef>
                <a:spcPts val="0"/>
              </a:spcBef>
              <a:spcAft>
                <a:spcPts val="0"/>
              </a:spcAft>
              <a:buSzPts val="1800"/>
              <a:buChar char="●"/>
            </a:pPr>
            <a:r>
              <a:rPr lang="en"/>
              <a:t>Module 3</a:t>
            </a:r>
            <a:endParaRPr/>
          </a:p>
          <a:p>
            <a:pPr indent="-317500" lvl="1" marL="914400" rtl="0" algn="l">
              <a:spcBef>
                <a:spcPts val="0"/>
              </a:spcBef>
              <a:spcAft>
                <a:spcPts val="0"/>
              </a:spcAft>
              <a:buSzPts val="1400"/>
              <a:buChar char="○"/>
            </a:pPr>
            <a:r>
              <a:rPr lang="en"/>
              <a:t>Literature Review</a:t>
            </a:r>
            <a:endParaRPr/>
          </a:p>
          <a:p>
            <a:pPr indent="-317500" lvl="1" marL="914400" rtl="0" algn="l">
              <a:spcBef>
                <a:spcPts val="0"/>
              </a:spcBef>
              <a:spcAft>
                <a:spcPts val="0"/>
              </a:spcAft>
              <a:buSzPts val="1400"/>
              <a:buChar char="○"/>
            </a:pPr>
            <a:r>
              <a:rPr lang="en"/>
              <a:t>Supervised Learning Models</a:t>
            </a:r>
            <a:endParaRPr/>
          </a:p>
          <a:p>
            <a:pPr indent="-317500" lvl="1" marL="914400" rtl="0" algn="l">
              <a:spcBef>
                <a:spcPts val="0"/>
              </a:spcBef>
              <a:spcAft>
                <a:spcPts val="0"/>
              </a:spcAft>
              <a:buSzPts val="1400"/>
              <a:buChar char="○"/>
            </a:pPr>
            <a:r>
              <a:rPr lang="en"/>
              <a:t>Cross-Validation Schemes</a:t>
            </a:r>
            <a:endParaRPr/>
          </a:p>
          <a:p>
            <a:pPr indent="-317500" lvl="1" marL="914400" rtl="0" algn="l">
              <a:spcBef>
                <a:spcPts val="0"/>
              </a:spcBef>
              <a:spcAft>
                <a:spcPts val="0"/>
              </a:spcAft>
              <a:buSzPts val="1400"/>
              <a:buChar char="○"/>
            </a:pPr>
            <a:r>
              <a:rPr lang="en"/>
              <a:t>Results</a:t>
            </a:r>
            <a:endParaRPr/>
          </a:p>
          <a:p>
            <a:pPr indent="-342900" lvl="0" marL="457200" rtl="0" algn="l">
              <a:spcBef>
                <a:spcPts val="0"/>
              </a:spcBef>
              <a:spcAft>
                <a:spcPts val="0"/>
              </a:spcAft>
              <a:buSzPts val="1800"/>
              <a:buChar char="●"/>
            </a:pPr>
            <a:r>
              <a:rPr lang="en"/>
              <a:t>Demo</a:t>
            </a:r>
            <a:endParaRPr/>
          </a:p>
          <a:p>
            <a:pPr indent="-342900" lvl="0" marL="457200" rtl="0" algn="l">
              <a:spcBef>
                <a:spcPts val="0"/>
              </a:spcBef>
              <a:spcAft>
                <a:spcPts val="0"/>
              </a:spcAft>
              <a:buSzPts val="1800"/>
              <a:buChar char="●"/>
            </a:pPr>
            <a:r>
              <a:rPr lang="en"/>
              <a:t>Conclusion and Future Work</a:t>
            </a:r>
            <a:endParaRPr/>
          </a:p>
          <a:p>
            <a:pPr indent="-342900" lvl="0" marL="457200" rtl="0" algn="l">
              <a:spcBef>
                <a:spcPts val="0"/>
              </a:spcBef>
              <a:spcAft>
                <a:spcPts val="0"/>
              </a:spcAft>
              <a:buSzPts val="1800"/>
              <a:buChar char="●"/>
            </a:pPr>
            <a:r>
              <a:rPr lang="en"/>
              <a:t>References</a:t>
            </a:r>
            <a:endParaRPr/>
          </a:p>
          <a:p>
            <a:pPr indent="-342900" lvl="0" marL="457200" rtl="0" algn="l">
              <a:spcBef>
                <a:spcPts val="0"/>
              </a:spcBef>
              <a:spcAft>
                <a:spcPts val="0"/>
              </a:spcAft>
              <a:buSzPts val="1800"/>
              <a:buChar char="●"/>
            </a:pPr>
            <a:r>
              <a:rPr lang="en"/>
              <a:t>Appendix</a:t>
            </a:r>
            <a:endParaRPr/>
          </a:p>
          <a:p>
            <a:pPr indent="-317500" lvl="1" marL="914400" rtl="0" algn="l">
              <a:spcBef>
                <a:spcPts val="0"/>
              </a:spcBef>
              <a:spcAft>
                <a:spcPts val="0"/>
              </a:spcAft>
              <a:buSzPts val="1400"/>
              <a:buChar char="○"/>
            </a:pPr>
            <a:r>
              <a:rPr lang="en"/>
              <a:t>Additional Visualizations</a:t>
            </a:r>
            <a:endParaRPr/>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342" name="Google Shape;342;p32"/>
          <p:cNvSpPr txBox="1"/>
          <p:nvPr>
            <p:ph idx="1" type="body"/>
          </p:nvPr>
        </p:nvSpPr>
        <p:spPr>
          <a:xfrm>
            <a:off x="-7674325" y="46632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select a random test image (show)</a:t>
            </a:r>
            <a:endParaRPr/>
          </a:p>
          <a:p>
            <a:pPr indent="-342900" lvl="0" marL="457200" rtl="0" algn="l">
              <a:spcBef>
                <a:spcPts val="0"/>
              </a:spcBef>
              <a:spcAft>
                <a:spcPts val="0"/>
              </a:spcAft>
              <a:buSzPts val="1800"/>
              <a:buChar char="●"/>
            </a:pPr>
            <a:r>
              <a:rPr lang="en"/>
              <a:t>crop a subsection of it (show)</a:t>
            </a:r>
            <a:endParaRPr/>
          </a:p>
          <a:p>
            <a:pPr indent="-342900" lvl="0" marL="457200" rtl="0" algn="l">
              <a:spcBef>
                <a:spcPts val="0"/>
              </a:spcBef>
              <a:spcAft>
                <a:spcPts val="0"/>
              </a:spcAft>
              <a:buSzPts val="1800"/>
              <a:buChar char="●"/>
            </a:pPr>
            <a:r>
              <a:rPr lang="en"/>
              <a:t>run feature extractor (show plot)</a:t>
            </a:r>
            <a:endParaRPr/>
          </a:p>
          <a:p>
            <a:pPr indent="-342900" lvl="0" marL="457200" rtl="0" algn="l">
              <a:spcBef>
                <a:spcPts val="0"/>
              </a:spcBef>
              <a:spcAft>
                <a:spcPts val="0"/>
              </a:spcAft>
              <a:buSzPts val="1800"/>
              <a:buChar char="●"/>
            </a:pPr>
            <a:r>
              <a:rPr lang="en"/>
              <a:t>MinMaxScaler (show plot)</a:t>
            </a:r>
            <a:endParaRPr/>
          </a:p>
          <a:p>
            <a:pPr indent="-342900" lvl="0" marL="457200" rtl="0" algn="l">
              <a:spcBef>
                <a:spcPts val="0"/>
              </a:spcBef>
              <a:spcAft>
                <a:spcPts val="0"/>
              </a:spcAft>
              <a:buSzPts val="1800"/>
              <a:buChar char="●"/>
            </a:pPr>
            <a:r>
              <a:rPr lang="en"/>
              <a:t>use original PCA model to fit test image</a:t>
            </a:r>
            <a:endParaRPr/>
          </a:p>
          <a:p>
            <a:pPr indent="-317500" lvl="1" marL="914400" rtl="0" algn="l">
              <a:spcBef>
                <a:spcPts val="0"/>
              </a:spcBef>
              <a:spcAft>
                <a:spcPts val="0"/>
              </a:spcAft>
              <a:buSzPts val="1400"/>
              <a:buChar char="○"/>
            </a:pPr>
            <a:r>
              <a:rPr lang="en"/>
              <a:t>todo run and save this model</a:t>
            </a:r>
            <a:endParaRPr/>
          </a:p>
          <a:p>
            <a:pPr indent="-342900" lvl="0" marL="457200" rtl="0" algn="l">
              <a:spcBef>
                <a:spcPts val="0"/>
              </a:spcBef>
              <a:spcAft>
                <a:spcPts val="0"/>
              </a:spcAft>
              <a:buSzPts val="1800"/>
              <a:buChar char="●"/>
            </a:pPr>
            <a:r>
              <a:rPr lang="en"/>
              <a:t>apply prediction with KNN, … </a:t>
            </a:r>
            <a:endParaRPr/>
          </a:p>
          <a:p>
            <a:pPr indent="-342900" lvl="0" marL="457200" rtl="0" algn="l">
              <a:spcBef>
                <a:spcPts val="0"/>
              </a:spcBef>
              <a:spcAft>
                <a:spcPts val="0"/>
              </a:spcAft>
              <a:buSzPts val="1800"/>
              <a:buChar char="●"/>
            </a:pPr>
            <a:r>
              <a:rPr lang="en"/>
              <a:t>show results</a:t>
            </a:r>
            <a:endParaRPr/>
          </a:p>
        </p:txBody>
      </p:sp>
      <p:sp>
        <p:nvSpPr>
          <p:cNvPr id="343" name="Google Shape;34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4" name="Google Shape;344;p32"/>
          <p:cNvPicPr preferRelativeResize="0"/>
          <p:nvPr/>
        </p:nvPicPr>
        <p:blipFill>
          <a:blip r:embed="rId3">
            <a:alphaModFix/>
          </a:blip>
          <a:stretch>
            <a:fillRect/>
          </a:stretch>
        </p:blipFill>
        <p:spPr>
          <a:xfrm>
            <a:off x="311700" y="1017725"/>
            <a:ext cx="914400" cy="914400"/>
          </a:xfrm>
          <a:prstGeom prst="rect">
            <a:avLst/>
          </a:prstGeom>
          <a:noFill/>
          <a:ln>
            <a:noFill/>
          </a:ln>
        </p:spPr>
      </p:pic>
      <p:pic>
        <p:nvPicPr>
          <p:cNvPr id="345" name="Google Shape;345;p32"/>
          <p:cNvPicPr preferRelativeResize="0"/>
          <p:nvPr/>
        </p:nvPicPr>
        <p:blipFill>
          <a:blip r:embed="rId4">
            <a:alphaModFix/>
          </a:blip>
          <a:stretch>
            <a:fillRect/>
          </a:stretch>
        </p:blipFill>
        <p:spPr>
          <a:xfrm>
            <a:off x="311700" y="3620925"/>
            <a:ext cx="914400" cy="914400"/>
          </a:xfrm>
          <a:prstGeom prst="rect">
            <a:avLst/>
          </a:prstGeom>
          <a:noFill/>
          <a:ln>
            <a:noFill/>
          </a:ln>
        </p:spPr>
      </p:pic>
      <p:pic>
        <p:nvPicPr>
          <p:cNvPr id="346" name="Google Shape;346;p32"/>
          <p:cNvPicPr preferRelativeResize="0"/>
          <p:nvPr/>
        </p:nvPicPr>
        <p:blipFill>
          <a:blip r:embed="rId5">
            <a:alphaModFix/>
          </a:blip>
          <a:stretch>
            <a:fillRect/>
          </a:stretch>
        </p:blipFill>
        <p:spPr>
          <a:xfrm>
            <a:off x="311700" y="2319325"/>
            <a:ext cx="914400" cy="914400"/>
          </a:xfrm>
          <a:prstGeom prst="rect">
            <a:avLst/>
          </a:prstGeom>
          <a:noFill/>
          <a:ln>
            <a:noFill/>
          </a:ln>
        </p:spPr>
      </p:pic>
      <p:pic>
        <p:nvPicPr>
          <p:cNvPr id="347" name="Google Shape;347;p32"/>
          <p:cNvPicPr preferRelativeResize="0"/>
          <p:nvPr/>
        </p:nvPicPr>
        <p:blipFill>
          <a:blip r:embed="rId6">
            <a:alphaModFix/>
          </a:blip>
          <a:stretch>
            <a:fillRect/>
          </a:stretch>
        </p:blipFill>
        <p:spPr>
          <a:xfrm>
            <a:off x="2454825" y="209550"/>
            <a:ext cx="914400" cy="914400"/>
          </a:xfrm>
          <a:prstGeom prst="rect">
            <a:avLst/>
          </a:prstGeom>
          <a:noFill/>
          <a:ln>
            <a:noFill/>
          </a:ln>
        </p:spPr>
      </p:pic>
      <p:pic>
        <p:nvPicPr>
          <p:cNvPr id="348" name="Google Shape;348;p32"/>
          <p:cNvPicPr preferRelativeResize="0"/>
          <p:nvPr/>
        </p:nvPicPr>
        <p:blipFill>
          <a:blip r:embed="rId7">
            <a:alphaModFix/>
          </a:blip>
          <a:stretch>
            <a:fillRect/>
          </a:stretch>
        </p:blipFill>
        <p:spPr>
          <a:xfrm>
            <a:off x="2454825" y="1123950"/>
            <a:ext cx="914400" cy="914400"/>
          </a:xfrm>
          <a:prstGeom prst="rect">
            <a:avLst/>
          </a:prstGeom>
          <a:noFill/>
          <a:ln>
            <a:noFill/>
          </a:ln>
        </p:spPr>
      </p:pic>
      <p:pic>
        <p:nvPicPr>
          <p:cNvPr id="349" name="Google Shape;349;p32"/>
          <p:cNvPicPr preferRelativeResize="0"/>
          <p:nvPr/>
        </p:nvPicPr>
        <p:blipFill>
          <a:blip r:embed="rId8">
            <a:alphaModFix/>
          </a:blip>
          <a:stretch>
            <a:fillRect/>
          </a:stretch>
        </p:blipFill>
        <p:spPr>
          <a:xfrm>
            <a:off x="2454825" y="2038350"/>
            <a:ext cx="914400" cy="914400"/>
          </a:xfrm>
          <a:prstGeom prst="rect">
            <a:avLst/>
          </a:prstGeom>
          <a:noFill/>
          <a:ln>
            <a:noFill/>
          </a:ln>
        </p:spPr>
      </p:pic>
      <p:pic>
        <p:nvPicPr>
          <p:cNvPr id="350" name="Google Shape;350;p32"/>
          <p:cNvPicPr preferRelativeResize="0"/>
          <p:nvPr/>
        </p:nvPicPr>
        <p:blipFill>
          <a:blip r:embed="rId9">
            <a:alphaModFix/>
          </a:blip>
          <a:stretch>
            <a:fillRect/>
          </a:stretch>
        </p:blipFill>
        <p:spPr>
          <a:xfrm>
            <a:off x="2454825" y="2952750"/>
            <a:ext cx="914400" cy="914400"/>
          </a:xfrm>
          <a:prstGeom prst="rect">
            <a:avLst/>
          </a:prstGeom>
          <a:noFill/>
          <a:ln>
            <a:noFill/>
          </a:ln>
        </p:spPr>
      </p:pic>
      <p:pic>
        <p:nvPicPr>
          <p:cNvPr id="351" name="Google Shape;351;p32"/>
          <p:cNvPicPr preferRelativeResize="0"/>
          <p:nvPr/>
        </p:nvPicPr>
        <p:blipFill>
          <a:blip r:embed="rId10">
            <a:alphaModFix/>
          </a:blip>
          <a:stretch>
            <a:fillRect/>
          </a:stretch>
        </p:blipFill>
        <p:spPr>
          <a:xfrm>
            <a:off x="2454825" y="3867150"/>
            <a:ext cx="914400" cy="914400"/>
          </a:xfrm>
          <a:prstGeom prst="rect">
            <a:avLst/>
          </a:prstGeom>
          <a:noFill/>
          <a:ln>
            <a:noFill/>
          </a:ln>
        </p:spPr>
      </p:pic>
      <p:pic>
        <p:nvPicPr>
          <p:cNvPr id="352" name="Google Shape;352;p32"/>
          <p:cNvPicPr preferRelativeResize="0"/>
          <p:nvPr/>
        </p:nvPicPr>
        <p:blipFill>
          <a:blip r:embed="rId11">
            <a:alphaModFix/>
          </a:blip>
          <a:stretch>
            <a:fillRect/>
          </a:stretch>
        </p:blipFill>
        <p:spPr>
          <a:xfrm>
            <a:off x="4717500" y="445025"/>
            <a:ext cx="2057400" cy="1371600"/>
          </a:xfrm>
          <a:prstGeom prst="rect">
            <a:avLst/>
          </a:prstGeom>
          <a:noFill/>
          <a:ln>
            <a:noFill/>
          </a:ln>
        </p:spPr>
      </p:pic>
      <p:pic>
        <p:nvPicPr>
          <p:cNvPr id="353" name="Google Shape;353;p32"/>
          <p:cNvPicPr preferRelativeResize="0"/>
          <p:nvPr/>
        </p:nvPicPr>
        <p:blipFill>
          <a:blip r:embed="rId12">
            <a:alphaModFix/>
          </a:blip>
          <a:stretch>
            <a:fillRect/>
          </a:stretch>
        </p:blipFill>
        <p:spPr>
          <a:xfrm>
            <a:off x="6774900" y="445025"/>
            <a:ext cx="2057400" cy="1371600"/>
          </a:xfrm>
          <a:prstGeom prst="rect">
            <a:avLst/>
          </a:prstGeom>
          <a:noFill/>
          <a:ln>
            <a:noFill/>
          </a:ln>
        </p:spPr>
      </p:pic>
      <p:sp>
        <p:nvSpPr>
          <p:cNvPr id="354" name="Google Shape;354;p32"/>
          <p:cNvSpPr txBox="1"/>
          <p:nvPr/>
        </p:nvSpPr>
        <p:spPr>
          <a:xfrm>
            <a:off x="311700" y="1932125"/>
            <a:ext cx="9144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 Image</a:t>
            </a:r>
            <a:endParaRPr sz="800"/>
          </a:p>
        </p:txBody>
      </p:sp>
      <p:sp>
        <p:nvSpPr>
          <p:cNvPr id="355" name="Google Shape;355;p32"/>
          <p:cNvSpPr txBox="1"/>
          <p:nvPr/>
        </p:nvSpPr>
        <p:spPr>
          <a:xfrm>
            <a:off x="311700" y="3233725"/>
            <a:ext cx="9144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Target </a:t>
            </a:r>
            <a:r>
              <a:rPr lang="en" sz="800"/>
              <a:t>Image</a:t>
            </a:r>
            <a:endParaRPr sz="800"/>
          </a:p>
        </p:txBody>
      </p:sp>
      <p:sp>
        <p:nvSpPr>
          <p:cNvPr id="356" name="Google Shape;356;p32"/>
          <p:cNvSpPr txBox="1"/>
          <p:nvPr/>
        </p:nvSpPr>
        <p:spPr>
          <a:xfrm>
            <a:off x="311700" y="4535325"/>
            <a:ext cx="9144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Normalized </a:t>
            </a:r>
            <a:r>
              <a:rPr lang="en" sz="800"/>
              <a:t>Image</a:t>
            </a:r>
            <a:endParaRPr sz="800"/>
          </a:p>
        </p:txBody>
      </p:sp>
      <p:sp>
        <p:nvSpPr>
          <p:cNvPr id="357" name="Google Shape;357;p32"/>
          <p:cNvSpPr txBox="1"/>
          <p:nvPr/>
        </p:nvSpPr>
        <p:spPr>
          <a:xfrm>
            <a:off x="2454825" y="4781550"/>
            <a:ext cx="9144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Subsections</a:t>
            </a:r>
            <a:endParaRPr sz="800"/>
          </a:p>
        </p:txBody>
      </p:sp>
      <p:cxnSp>
        <p:nvCxnSpPr>
          <p:cNvPr id="358" name="Google Shape;358;p32"/>
          <p:cNvCxnSpPr>
            <a:stCxn id="347" idx="1"/>
            <a:endCxn id="351" idx="1"/>
          </p:cNvCxnSpPr>
          <p:nvPr/>
        </p:nvCxnSpPr>
        <p:spPr>
          <a:xfrm>
            <a:off x="2454825" y="666750"/>
            <a:ext cx="600" cy="3657600"/>
          </a:xfrm>
          <a:prstGeom prst="bentConnector3">
            <a:avLst>
              <a:gd fmla="val -39687500" name="adj1"/>
            </a:avLst>
          </a:prstGeom>
          <a:noFill/>
          <a:ln cap="flat" cmpd="sng" w="19050">
            <a:solidFill>
              <a:srgbClr val="000000"/>
            </a:solidFill>
            <a:prstDash val="solid"/>
            <a:round/>
            <a:headEnd len="med" w="med" type="none"/>
            <a:tailEnd len="med" w="med" type="none"/>
          </a:ln>
        </p:spPr>
      </p:cxnSp>
      <p:cxnSp>
        <p:nvCxnSpPr>
          <p:cNvPr id="359" name="Google Shape;359;p32"/>
          <p:cNvCxnSpPr>
            <a:stCxn id="347" idx="3"/>
            <a:endCxn id="351" idx="3"/>
          </p:cNvCxnSpPr>
          <p:nvPr/>
        </p:nvCxnSpPr>
        <p:spPr>
          <a:xfrm>
            <a:off x="3369225" y="666750"/>
            <a:ext cx="600" cy="3657600"/>
          </a:xfrm>
          <a:prstGeom prst="bentConnector3">
            <a:avLst>
              <a:gd fmla="val 39687500" name="adj1"/>
            </a:avLst>
          </a:prstGeom>
          <a:noFill/>
          <a:ln cap="flat" cmpd="sng" w="19050">
            <a:solidFill>
              <a:srgbClr val="000000"/>
            </a:solidFill>
            <a:prstDash val="solid"/>
            <a:round/>
            <a:headEnd len="med" w="med" type="none"/>
            <a:tailEnd len="med" w="med" type="none"/>
          </a:ln>
        </p:spPr>
      </p:cxnSp>
      <p:cxnSp>
        <p:nvCxnSpPr>
          <p:cNvPr id="360" name="Google Shape;360;p32"/>
          <p:cNvCxnSpPr>
            <a:stCxn id="349" idx="3"/>
            <a:endCxn id="352" idx="1"/>
          </p:cNvCxnSpPr>
          <p:nvPr/>
        </p:nvCxnSpPr>
        <p:spPr>
          <a:xfrm flipH="1" rot="10800000">
            <a:off x="3369225" y="1130850"/>
            <a:ext cx="1348200" cy="1364700"/>
          </a:xfrm>
          <a:prstGeom prst="bentConnector3">
            <a:avLst>
              <a:gd fmla="val 50003" name="adj1"/>
            </a:avLst>
          </a:prstGeom>
          <a:noFill/>
          <a:ln cap="flat" cmpd="sng" w="19050">
            <a:solidFill>
              <a:srgbClr val="000000"/>
            </a:solidFill>
            <a:prstDash val="solid"/>
            <a:round/>
            <a:headEnd len="med" w="med" type="none"/>
            <a:tailEnd len="med" w="med" type="triangle"/>
          </a:ln>
        </p:spPr>
      </p:cxnSp>
      <p:sp>
        <p:nvSpPr>
          <p:cNvPr id="361" name="Google Shape;361;p32"/>
          <p:cNvSpPr txBox="1"/>
          <p:nvPr/>
        </p:nvSpPr>
        <p:spPr>
          <a:xfrm>
            <a:off x="4717425" y="1816625"/>
            <a:ext cx="2057400" cy="27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169 original features of top subsection</a:t>
            </a:r>
            <a:endParaRPr sz="800"/>
          </a:p>
        </p:txBody>
      </p:sp>
      <p:sp>
        <p:nvSpPr>
          <p:cNvPr id="362" name="Google Shape;362;p32"/>
          <p:cNvSpPr txBox="1"/>
          <p:nvPr/>
        </p:nvSpPr>
        <p:spPr>
          <a:xfrm>
            <a:off x="6774900" y="1816625"/>
            <a:ext cx="2057400" cy="27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169 scaled features of top subsection.</a:t>
            </a:r>
            <a:endParaRPr sz="800"/>
          </a:p>
        </p:txBody>
      </p:sp>
      <p:cxnSp>
        <p:nvCxnSpPr>
          <p:cNvPr id="363" name="Google Shape;363;p32"/>
          <p:cNvCxnSpPr>
            <a:stCxn id="362" idx="2"/>
            <a:endCxn id="364" idx="0"/>
          </p:cNvCxnSpPr>
          <p:nvPr/>
        </p:nvCxnSpPr>
        <p:spPr>
          <a:xfrm flipH="1" rot="-5400000">
            <a:off x="7652400" y="2242325"/>
            <a:ext cx="303000" cy="600"/>
          </a:xfrm>
          <a:prstGeom prst="bentConnector3">
            <a:avLst>
              <a:gd fmla="val 50012" name="adj1"/>
            </a:avLst>
          </a:prstGeom>
          <a:noFill/>
          <a:ln cap="flat" cmpd="sng" w="19050">
            <a:solidFill>
              <a:srgbClr val="000000"/>
            </a:solidFill>
            <a:prstDash val="solid"/>
            <a:round/>
            <a:headEnd len="med" w="med" type="none"/>
            <a:tailEnd len="med" w="med" type="triangle"/>
          </a:ln>
        </p:spPr>
      </p:cxnSp>
      <p:sp>
        <p:nvSpPr>
          <p:cNvPr id="365" name="Google Shape;365;p32"/>
          <p:cNvSpPr txBox="1"/>
          <p:nvPr/>
        </p:nvSpPr>
        <p:spPr>
          <a:xfrm>
            <a:off x="4521150" y="2890025"/>
            <a:ext cx="1309800" cy="447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Input features into KNN, SVM, and Random Forest classifiers.</a:t>
            </a:r>
            <a:endParaRPr sz="800"/>
          </a:p>
        </p:txBody>
      </p:sp>
      <p:cxnSp>
        <p:nvCxnSpPr>
          <p:cNvPr id="366" name="Google Shape;366;p32"/>
          <p:cNvCxnSpPr>
            <a:stCxn id="356" idx="2"/>
            <a:endCxn id="349" idx="1"/>
          </p:cNvCxnSpPr>
          <p:nvPr/>
        </p:nvCxnSpPr>
        <p:spPr>
          <a:xfrm rot="-5400000">
            <a:off x="454950" y="2809575"/>
            <a:ext cx="2313900" cy="1686000"/>
          </a:xfrm>
          <a:prstGeom prst="bentConnector4">
            <a:avLst>
              <a:gd fmla="val -10291" name="adj1"/>
              <a:gd fmla="val 63556" name="adj2"/>
            </a:avLst>
          </a:prstGeom>
          <a:noFill/>
          <a:ln cap="flat" cmpd="sng" w="19050">
            <a:solidFill>
              <a:srgbClr val="000000"/>
            </a:solidFill>
            <a:prstDash val="solid"/>
            <a:round/>
            <a:headEnd len="med" w="med" type="none"/>
            <a:tailEnd len="med" w="med" type="triangle"/>
          </a:ln>
        </p:spPr>
      </p:cxnSp>
      <p:graphicFrame>
        <p:nvGraphicFramePr>
          <p:cNvPr id="367" name="Google Shape;367;p32"/>
          <p:cNvGraphicFramePr/>
          <p:nvPr/>
        </p:nvGraphicFramePr>
        <p:xfrm>
          <a:off x="4521150" y="3334825"/>
          <a:ext cx="3000000" cy="3000000"/>
        </p:xfrm>
        <a:graphic>
          <a:graphicData uri="http://schemas.openxmlformats.org/drawingml/2006/table">
            <a:tbl>
              <a:tblPr>
                <a:noFill/>
                <a:tableStyleId>{38AB1CA8-A595-4BFB-A5FC-D4436917A8F6}</a:tableStyleId>
              </a:tblPr>
              <a:tblGrid>
                <a:gridCol w="582175"/>
                <a:gridCol w="719950"/>
                <a:gridCol w="719950"/>
                <a:gridCol w="719950"/>
                <a:gridCol w="719950"/>
                <a:gridCol w="719950"/>
              </a:tblGrid>
              <a:tr h="430500">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t>Subsection 1</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Subsection 2</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Subsection 3</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Subsection 4</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Subsection 5</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0500">
                <a:tc>
                  <a:txBody>
                    <a:bodyPr/>
                    <a:lstStyle/>
                    <a:p>
                      <a:pPr indent="0" lvl="0" marL="0" rtl="0" algn="ctr">
                        <a:spcBef>
                          <a:spcPts val="0"/>
                        </a:spcBef>
                        <a:spcAft>
                          <a:spcPts val="0"/>
                        </a:spcAft>
                        <a:buNone/>
                      </a:pPr>
                      <a:r>
                        <a:rPr lang="en" sz="800"/>
                        <a:t>KNN</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r>
              <a:tr h="430500">
                <a:tc>
                  <a:txBody>
                    <a:bodyPr/>
                    <a:lstStyle/>
                    <a:p>
                      <a:pPr indent="0" lvl="0" marL="0" rtl="0" algn="ctr">
                        <a:spcBef>
                          <a:spcPts val="0"/>
                        </a:spcBef>
                        <a:spcAft>
                          <a:spcPts val="0"/>
                        </a:spcAft>
                        <a:buNone/>
                      </a:pPr>
                      <a:r>
                        <a:rPr lang="en" sz="800"/>
                        <a:t>SVM</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r>
              <a:tr h="430500">
                <a:tc>
                  <a:txBody>
                    <a:bodyPr/>
                    <a:lstStyle/>
                    <a:p>
                      <a:pPr indent="0" lvl="0" marL="0" rtl="0" algn="ctr">
                        <a:spcBef>
                          <a:spcPts val="0"/>
                        </a:spcBef>
                        <a:spcAft>
                          <a:spcPts val="0"/>
                        </a:spcAft>
                        <a:buNone/>
                      </a:pPr>
                      <a:r>
                        <a:rPr lang="en" sz="800"/>
                        <a:t>Random Forest</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r>
            </a:tbl>
          </a:graphicData>
        </a:graphic>
      </p:graphicFrame>
      <p:sp>
        <p:nvSpPr>
          <p:cNvPr id="364" name="Google Shape;364;p32"/>
          <p:cNvSpPr txBox="1"/>
          <p:nvPr/>
        </p:nvSpPr>
        <p:spPr>
          <a:xfrm>
            <a:off x="7129500" y="2394200"/>
            <a:ext cx="1348200" cy="447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Pass through PCA to reduce to 43 principle components.</a:t>
            </a:r>
            <a:endParaRPr sz="800"/>
          </a:p>
        </p:txBody>
      </p:sp>
      <p:cxnSp>
        <p:nvCxnSpPr>
          <p:cNvPr id="368" name="Google Shape;368;p32"/>
          <p:cNvCxnSpPr>
            <a:stCxn id="364" idx="1"/>
            <a:endCxn id="365" idx="0"/>
          </p:cNvCxnSpPr>
          <p:nvPr/>
        </p:nvCxnSpPr>
        <p:spPr>
          <a:xfrm flipH="1">
            <a:off x="5176200" y="2618000"/>
            <a:ext cx="1953300" cy="272100"/>
          </a:xfrm>
          <a:prstGeom prst="bentConnector2">
            <a:avLst/>
          </a:prstGeom>
          <a:noFill/>
          <a:ln cap="flat" cmpd="sng" w="19050">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Hyperparameter Tuning</a:t>
            </a:r>
            <a:endParaRPr/>
          </a:p>
          <a:p>
            <a:pPr indent="-304800" lvl="1" marL="914400" rtl="0" algn="l">
              <a:spcBef>
                <a:spcPts val="0"/>
              </a:spcBef>
              <a:spcAft>
                <a:spcPts val="0"/>
              </a:spcAft>
              <a:buSzPts val="1200"/>
              <a:buChar char="○"/>
            </a:pPr>
            <a:r>
              <a:rPr lang="en"/>
              <a:t>KNN was the simplest with only 1 true parameter</a:t>
            </a:r>
            <a:endParaRPr/>
          </a:p>
          <a:p>
            <a:pPr indent="-317500" lvl="0" marL="457200" rtl="0" algn="l">
              <a:spcBef>
                <a:spcPts val="0"/>
              </a:spcBef>
              <a:spcAft>
                <a:spcPts val="0"/>
              </a:spcAft>
              <a:buSzPts val="1400"/>
              <a:buChar char="●"/>
            </a:pPr>
            <a:r>
              <a:rPr lang="en"/>
              <a:t>Training time</a:t>
            </a:r>
            <a:endParaRPr/>
          </a:p>
          <a:p>
            <a:pPr indent="-304800" lvl="1" marL="914400" rtl="0" algn="l">
              <a:spcBef>
                <a:spcPts val="0"/>
              </a:spcBef>
              <a:spcAft>
                <a:spcPts val="0"/>
              </a:spcAft>
              <a:buSzPts val="1200"/>
              <a:buChar char="○"/>
            </a:pPr>
            <a:r>
              <a:rPr lang="en"/>
              <a:t>KNN and Random Forest were more efficient</a:t>
            </a:r>
            <a:endParaRPr/>
          </a:p>
          <a:p>
            <a:pPr indent="-317500" lvl="0" marL="457200" rtl="0" algn="l">
              <a:spcBef>
                <a:spcPts val="0"/>
              </a:spcBef>
              <a:spcAft>
                <a:spcPts val="0"/>
              </a:spcAft>
              <a:buSzPts val="1400"/>
              <a:buChar char="●"/>
            </a:pPr>
            <a:r>
              <a:rPr lang="en"/>
              <a:t>Accuracy</a:t>
            </a:r>
            <a:endParaRPr/>
          </a:p>
          <a:p>
            <a:pPr indent="-304800" lvl="1" marL="914400" rtl="0" algn="l">
              <a:spcBef>
                <a:spcPts val="0"/>
              </a:spcBef>
              <a:spcAft>
                <a:spcPts val="0"/>
              </a:spcAft>
              <a:buSzPts val="1200"/>
              <a:buChar char="○"/>
            </a:pPr>
            <a:r>
              <a:rPr lang="en"/>
              <a:t>SVM was slightly more accurate than KNN and Random Forest</a:t>
            </a:r>
            <a:endParaRPr/>
          </a:p>
        </p:txBody>
      </p:sp>
      <p:sp>
        <p:nvSpPr>
          <p:cNvPr id="374" name="Google Shape;37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and Future Work</a:t>
            </a:r>
            <a:endParaRPr/>
          </a:p>
        </p:txBody>
      </p:sp>
      <p:sp>
        <p:nvSpPr>
          <p:cNvPr id="375" name="Google Shape;37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Ensemble learning</a:t>
            </a:r>
            <a:endParaRPr/>
          </a:p>
          <a:p>
            <a:pPr indent="-304800" lvl="1" marL="914400" rtl="0" algn="l">
              <a:spcBef>
                <a:spcPts val="0"/>
              </a:spcBef>
              <a:spcAft>
                <a:spcPts val="0"/>
              </a:spcAft>
              <a:buSzPts val="1200"/>
              <a:buChar char="○"/>
            </a:pPr>
            <a:r>
              <a:rPr lang="en"/>
              <a:t>combine KNN, SVM, Random Forest, etc</a:t>
            </a:r>
            <a:endParaRPr/>
          </a:p>
          <a:p>
            <a:pPr indent="-317500" lvl="0" marL="457200" rtl="0" algn="l">
              <a:spcBef>
                <a:spcPts val="0"/>
              </a:spcBef>
              <a:spcAft>
                <a:spcPts val="0"/>
              </a:spcAft>
              <a:buSzPts val="1400"/>
              <a:buChar char="●"/>
            </a:pPr>
            <a:r>
              <a:rPr lang="en"/>
              <a:t>CNN</a:t>
            </a:r>
            <a:endParaRPr/>
          </a:p>
          <a:p>
            <a:pPr indent="-304800" lvl="1" marL="914400" rtl="0" algn="l">
              <a:spcBef>
                <a:spcPts val="0"/>
              </a:spcBef>
              <a:spcAft>
                <a:spcPts val="0"/>
              </a:spcAft>
              <a:buSzPts val="1200"/>
              <a:buChar char="○"/>
            </a:pPr>
            <a:r>
              <a:rPr lang="en"/>
              <a:t>feature extraction</a:t>
            </a:r>
            <a:endParaRPr/>
          </a:p>
          <a:p>
            <a:pPr indent="-304800" lvl="1" marL="914400" rtl="0" algn="l">
              <a:spcBef>
                <a:spcPts val="0"/>
              </a:spcBef>
              <a:spcAft>
                <a:spcPts val="0"/>
              </a:spcAft>
              <a:buSzPts val="1200"/>
              <a:buChar char="○"/>
            </a:pPr>
            <a:r>
              <a:rPr lang="en"/>
              <a:t>prediction</a:t>
            </a:r>
            <a:endParaRPr/>
          </a:p>
        </p:txBody>
      </p:sp>
      <p:graphicFrame>
        <p:nvGraphicFramePr>
          <p:cNvPr id="377" name="Google Shape;377;p33"/>
          <p:cNvGraphicFramePr/>
          <p:nvPr/>
        </p:nvGraphicFramePr>
        <p:xfrm>
          <a:off x="311700" y="3295800"/>
          <a:ext cx="3000000" cy="3000000"/>
        </p:xfrm>
        <a:graphic>
          <a:graphicData uri="http://schemas.openxmlformats.org/drawingml/2006/table">
            <a:tbl>
              <a:tblPr>
                <a:noFill/>
                <a:tableStyleId>{38AB1CA8-A595-4BFB-A5FC-D4436917A8F6}</a:tableStyleId>
              </a:tblPr>
              <a:tblGrid>
                <a:gridCol w="1716650"/>
                <a:gridCol w="1716650"/>
                <a:gridCol w="1716650"/>
                <a:gridCol w="1716650"/>
              </a:tblGrid>
              <a:tr h="100000">
                <a:tc>
                  <a:txBody>
                    <a:bodyPr/>
                    <a:lstStyle/>
                    <a:p>
                      <a:pPr indent="0" lvl="0" marL="0" rtl="0" algn="ctr">
                        <a:spcBef>
                          <a:spcPts val="0"/>
                        </a:spcBef>
                        <a:spcAft>
                          <a:spcPts val="0"/>
                        </a:spcAft>
                        <a:buNone/>
                      </a:pPr>
                      <a:r>
                        <a:rPr b="1" lang="en"/>
                        <a:t>Metric (test set)</a:t>
                      </a:r>
                      <a:endParaRPr b="1"/>
                    </a:p>
                  </a:txBody>
                  <a:tcPr marT="91425" marB="91425" marR="91425" marL="91425" anchor="ctr">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KNN</a:t>
                      </a:r>
                      <a:endParaRPr b="1"/>
                    </a:p>
                  </a:txBody>
                  <a:tcPr marT="91425" marB="91425" marR="91425" marL="91425" anchor="ctr">
                    <a:lnL cap="flat" cmpd="sng" w="19050">
                      <a:solidFill>
                        <a:srgbClr val="000000"/>
                      </a:solidFill>
                      <a:prstDash val="solid"/>
                      <a:round/>
                      <a:headEnd len="sm" w="sm" type="none"/>
                      <a:tailEnd len="sm" w="sm" type="none"/>
                    </a:lnL>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SVM</a:t>
                      </a:r>
                      <a:endParaRPr b="1"/>
                    </a:p>
                  </a:txBody>
                  <a:tcPr marT="91425" marB="91425" marR="91425" marL="91425" anchor="ctr">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Random Forest</a:t>
                      </a:r>
                      <a:endParaRPr b="1"/>
                    </a:p>
                  </a:txBody>
                  <a:tcPr marT="91425" marB="91425" marR="91425" marL="91425" anchor="ctr">
                    <a:lnB cap="flat" cmpd="sng" w="19050">
                      <a:solidFill>
                        <a:srgbClr val="000000"/>
                      </a:solidFill>
                      <a:prstDash val="solid"/>
                      <a:round/>
                      <a:headEnd len="sm" w="sm" type="none"/>
                      <a:tailEnd len="sm" w="sm" type="none"/>
                    </a:lnB>
                  </a:tcPr>
                </a:tc>
              </a:tr>
              <a:tr h="133875">
                <a:tc>
                  <a:txBody>
                    <a:bodyPr/>
                    <a:lstStyle/>
                    <a:p>
                      <a:pPr indent="0" lvl="0" marL="0" rtl="0" algn="ctr">
                        <a:spcBef>
                          <a:spcPts val="0"/>
                        </a:spcBef>
                        <a:spcAft>
                          <a:spcPts val="0"/>
                        </a:spcAft>
                        <a:buNone/>
                      </a:pPr>
                      <a:r>
                        <a:rPr lang="en" sz="1200"/>
                        <a:t>Accuracy</a:t>
                      </a:r>
                      <a:endParaRPr sz="1200"/>
                    </a:p>
                  </a:txBody>
                  <a:tcPr marT="91425" marB="91425" marR="91425" marL="91425" anchor="ctr">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200"/>
                        <a:t>0.9226</a:t>
                      </a:r>
                      <a:endParaRPr sz="1200"/>
                    </a:p>
                  </a:txBody>
                  <a:tcPr marT="91425" marB="91425" marR="91425" marL="91425" anchor="ctr">
                    <a:lnL cap="flat" cmpd="sng" w="190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200"/>
                        <a:t>0.9652</a:t>
                      </a:r>
                      <a:endParaRPr sz="1200"/>
                    </a:p>
                  </a:txBody>
                  <a:tcPr marT="91425" marB="91425" marR="91425" marL="91425" anchor="ctr">
                    <a:lnT cap="flat" cmpd="sng" w="1905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200"/>
                        <a:t>0.9220</a:t>
                      </a:r>
                      <a:endParaRPr sz="1200"/>
                    </a:p>
                  </a:txBody>
                  <a:tcPr marT="91425" marB="91425" marR="91425" marL="91425" anchor="ctr">
                    <a:lnT cap="flat" cmpd="sng" w="19050">
                      <a:solidFill>
                        <a:srgbClr val="000000"/>
                      </a:solidFill>
                      <a:prstDash val="solid"/>
                      <a:round/>
                      <a:headEnd len="sm" w="sm" type="none"/>
                      <a:tailEnd len="sm" w="sm" type="none"/>
                    </a:lnT>
                  </a:tcPr>
                </a:tc>
              </a:tr>
              <a:tr h="133875">
                <a:tc>
                  <a:txBody>
                    <a:bodyPr/>
                    <a:lstStyle/>
                    <a:p>
                      <a:pPr indent="0" lvl="0" marL="0" rtl="0" algn="ctr">
                        <a:spcBef>
                          <a:spcPts val="0"/>
                        </a:spcBef>
                        <a:spcAft>
                          <a:spcPts val="0"/>
                        </a:spcAft>
                        <a:buNone/>
                      </a:pPr>
                      <a:r>
                        <a:rPr lang="en" sz="1200"/>
                        <a:t>F1-Score</a:t>
                      </a:r>
                      <a:endParaRPr sz="1200"/>
                    </a:p>
                  </a:txBody>
                  <a:tcPr marT="91425" marB="91425" marR="91425" marL="91425" anchor="ctr">
                    <a:lnR cap="flat" cmpd="sng" w="1905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1200"/>
                        <a:t>0.9226</a:t>
                      </a:r>
                      <a:endParaRPr sz="1200"/>
                    </a:p>
                  </a:txBody>
                  <a:tcPr marT="91425" marB="91425" marR="91425" marL="91425" anchor="ctr">
                    <a:lnL cap="flat" cmpd="sng" w="19050">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1200"/>
                        <a:t>0.9653</a:t>
                      </a:r>
                      <a:endParaRPr sz="1200"/>
                    </a:p>
                  </a:txBody>
                  <a:tcPr marT="91425" marB="91425" marR="91425" marL="91425" anchor="ctr"/>
                </a:tc>
                <a:tc>
                  <a:txBody>
                    <a:bodyPr/>
                    <a:lstStyle/>
                    <a:p>
                      <a:pPr indent="0" lvl="0" marL="0" rtl="0" algn="ctr">
                        <a:spcBef>
                          <a:spcPts val="0"/>
                        </a:spcBef>
                        <a:spcAft>
                          <a:spcPts val="0"/>
                        </a:spcAft>
                        <a:buNone/>
                      </a:pPr>
                      <a:r>
                        <a:rPr lang="en" sz="1200"/>
                        <a:t>0.9222</a:t>
                      </a:r>
                      <a:endParaRPr sz="1200"/>
                    </a:p>
                  </a:txBody>
                  <a:tcPr marT="91425" marB="91425" marR="91425" marL="91425" anchor="ctr"/>
                </a:tc>
              </a:tr>
              <a:tr h="133875">
                <a:tc>
                  <a:txBody>
                    <a:bodyPr/>
                    <a:lstStyle/>
                    <a:p>
                      <a:pPr indent="0" lvl="0" marL="0" rtl="0" algn="ctr">
                        <a:spcBef>
                          <a:spcPts val="0"/>
                        </a:spcBef>
                        <a:spcAft>
                          <a:spcPts val="0"/>
                        </a:spcAft>
                        <a:buNone/>
                      </a:pPr>
                      <a:r>
                        <a:rPr lang="en" sz="1200"/>
                        <a:t>MCC</a:t>
                      </a:r>
                      <a:endParaRPr sz="1200"/>
                    </a:p>
                  </a:txBody>
                  <a:tcPr marT="91425" marB="91425" marR="91425" marL="91425" anchor="ctr">
                    <a:lnR cap="flat" cmpd="sng" w="1905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1200"/>
                        <a:t>0.8857</a:t>
                      </a:r>
                      <a:endParaRPr sz="1200"/>
                    </a:p>
                  </a:txBody>
                  <a:tcPr marT="91425" marB="91425" marR="91425" marL="91425" anchor="ctr">
                    <a:lnL cap="flat" cmpd="sng" w="19050">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1200"/>
                        <a:t>0.9480</a:t>
                      </a:r>
                      <a:endParaRPr sz="1200"/>
                    </a:p>
                  </a:txBody>
                  <a:tcPr marT="91425" marB="91425" marR="91425" marL="91425" anchor="ctr"/>
                </a:tc>
                <a:tc>
                  <a:txBody>
                    <a:bodyPr/>
                    <a:lstStyle/>
                    <a:p>
                      <a:pPr indent="0" lvl="0" marL="0" rtl="0" algn="ctr">
                        <a:spcBef>
                          <a:spcPts val="0"/>
                        </a:spcBef>
                        <a:spcAft>
                          <a:spcPts val="0"/>
                        </a:spcAft>
                        <a:buNone/>
                      </a:pPr>
                      <a:r>
                        <a:rPr lang="en" sz="1200"/>
                        <a:t>0.8838</a:t>
                      </a:r>
                      <a:endParaRPr sz="1200"/>
                    </a:p>
                  </a:txBody>
                  <a:tcPr marT="91425" marB="91425" marR="91425" marL="91425" anchor="ctr"/>
                </a:tc>
              </a:tr>
              <a:tr h="133875">
                <a:tc>
                  <a:txBody>
                    <a:bodyPr/>
                    <a:lstStyle/>
                    <a:p>
                      <a:pPr indent="0" lvl="0" marL="0" rtl="0" algn="ctr">
                        <a:spcBef>
                          <a:spcPts val="0"/>
                        </a:spcBef>
                        <a:spcAft>
                          <a:spcPts val="0"/>
                        </a:spcAft>
                        <a:buNone/>
                      </a:pPr>
                      <a:r>
                        <a:rPr lang="en" sz="1200"/>
                        <a:t>AUC</a:t>
                      </a:r>
                      <a:endParaRPr sz="1200"/>
                    </a:p>
                  </a:txBody>
                  <a:tcPr marT="91425" marB="91425" marR="91425" marL="91425" anchor="ctr">
                    <a:lnR cap="flat" cmpd="sng" w="1905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1200"/>
                        <a:t>0.8857</a:t>
                      </a:r>
                      <a:endParaRPr sz="1200"/>
                    </a:p>
                  </a:txBody>
                  <a:tcPr marT="91425" marB="91425" marR="91425" marL="91425" anchor="ctr">
                    <a:lnL cap="flat" cmpd="sng" w="19050">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1200"/>
                        <a:t>0.9480</a:t>
                      </a:r>
                      <a:endParaRPr sz="1200"/>
                    </a:p>
                  </a:txBody>
                  <a:tcPr marT="91425" marB="91425" marR="91425" marL="91425" anchor="ctr"/>
                </a:tc>
                <a:tc>
                  <a:txBody>
                    <a:bodyPr/>
                    <a:lstStyle/>
                    <a:p>
                      <a:pPr indent="0" lvl="0" marL="0" rtl="0" algn="ctr">
                        <a:spcBef>
                          <a:spcPts val="0"/>
                        </a:spcBef>
                        <a:spcAft>
                          <a:spcPts val="0"/>
                        </a:spcAft>
                        <a:buNone/>
                      </a:pPr>
                      <a:r>
                        <a:rPr lang="en" sz="1200"/>
                        <a:t>0.8838</a:t>
                      </a:r>
                      <a:endParaRPr sz="1200"/>
                    </a:p>
                  </a:txBody>
                  <a:tcPr marT="91425" marB="91425" marR="91425" marL="91425"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83" name="Google Shape;38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A. Bosch, A. Zisserman and X. Munoz, "Image Classification using Random Forests and Ferns," 2007 IEEE 11th International Conference on Computer Vision, Rio de Janeiro, 2007, pp. 1-8.</a:t>
            </a:r>
            <a:endParaRPr sz="1600"/>
          </a:p>
          <a:p>
            <a:pPr indent="-330200" lvl="0" marL="457200" rtl="0" algn="l">
              <a:spcBef>
                <a:spcPts val="0"/>
              </a:spcBef>
              <a:spcAft>
                <a:spcPts val="0"/>
              </a:spcAft>
              <a:buSzPts val="1600"/>
              <a:buAutoNum type="arabicPeriod"/>
            </a:pPr>
            <a:r>
              <a:rPr lang="en" sz="1600"/>
              <a:t>S. Zhang, X. Li, M. Zong, X. Zhu and R. Wang, "Efficient kNN Classification With Different Numbers of Nearest Neighbors," in IEEE Transactions on Neural Networks and Learning Systems, vol. 29, no. 5, pp. 1774-1785, May 2018.</a:t>
            </a:r>
            <a:endParaRPr sz="1600"/>
          </a:p>
          <a:p>
            <a:pPr indent="-330200" lvl="0" marL="457200" rtl="0" algn="l">
              <a:spcBef>
                <a:spcPts val="0"/>
              </a:spcBef>
              <a:spcAft>
                <a:spcPts val="0"/>
              </a:spcAft>
              <a:buSzPts val="1600"/>
              <a:buAutoNum type="arabicPeriod"/>
            </a:pPr>
            <a:r>
              <a:rPr lang="en" sz="1600"/>
              <a:t>Manas Jain, Shruthi Narayan, Pratibha Balaji, Bharath K P, Abhijit Bhowmick, Karthik R, "Speech Emotion Recognition using Support Vector Machine," 2020, [http://arxiv.org/abs/2002.07590 arXiv:2002.07590].</a:t>
            </a:r>
            <a:endParaRPr sz="1600"/>
          </a:p>
          <a:p>
            <a:pPr indent="-330200" lvl="0" marL="457200" rtl="0" algn="l">
              <a:spcBef>
                <a:spcPts val="0"/>
              </a:spcBef>
              <a:spcAft>
                <a:spcPts val="0"/>
              </a:spcAft>
              <a:buSzPts val="1600"/>
              <a:buAutoNum type="arabicPeriod"/>
            </a:pPr>
            <a:r>
              <a:rPr lang="en" sz="1600"/>
              <a:t>S. Wang et al., "Multiple Sclerosis Detection Based on Biorthogonal Wavelet Transform, RBF Kernel Principal Component Analysis, and Logistic Regression," in IEEE Access, vol. 4, pp. 7567-7576, 2016.</a:t>
            </a:r>
            <a:endParaRPr sz="1600"/>
          </a:p>
        </p:txBody>
      </p:sp>
      <p:sp>
        <p:nvSpPr>
          <p:cNvPr id="384" name="Google Shape;38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PCA Visualization</a:t>
            </a:r>
            <a:endParaRPr/>
          </a:p>
        </p:txBody>
      </p:sp>
      <p:sp>
        <p:nvSpPr>
          <p:cNvPr id="390" name="Google Shape;39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35"/>
          <p:cNvPicPr preferRelativeResize="0"/>
          <p:nvPr/>
        </p:nvPicPr>
        <p:blipFill>
          <a:blip r:embed="rId3">
            <a:alphaModFix/>
          </a:blip>
          <a:stretch>
            <a:fillRect/>
          </a:stretch>
        </p:blipFill>
        <p:spPr>
          <a:xfrm>
            <a:off x="143200" y="1308850"/>
            <a:ext cx="4343401" cy="3063241"/>
          </a:xfrm>
          <a:prstGeom prst="rect">
            <a:avLst/>
          </a:prstGeom>
          <a:noFill/>
          <a:ln>
            <a:noFill/>
          </a:ln>
        </p:spPr>
      </p:pic>
      <p:pic>
        <p:nvPicPr>
          <p:cNvPr id="392" name="Google Shape;392;p35"/>
          <p:cNvPicPr preferRelativeResize="0"/>
          <p:nvPr/>
        </p:nvPicPr>
        <p:blipFill>
          <a:blip r:embed="rId4">
            <a:alphaModFix/>
          </a:blip>
          <a:stretch>
            <a:fillRect/>
          </a:stretch>
        </p:blipFill>
        <p:spPr>
          <a:xfrm>
            <a:off x="4677751" y="1308851"/>
            <a:ext cx="4343399" cy="3063240"/>
          </a:xfrm>
          <a:prstGeom prst="rect">
            <a:avLst/>
          </a:prstGeom>
          <a:noFill/>
          <a:ln>
            <a:noFill/>
          </a:ln>
        </p:spPr>
      </p:pic>
      <p:sp>
        <p:nvSpPr>
          <p:cNvPr id="393" name="Google Shape;393;p35"/>
          <p:cNvSpPr txBox="1"/>
          <p:nvPr/>
        </p:nvSpPr>
        <p:spPr>
          <a:xfrm>
            <a:off x="0" y="4803900"/>
            <a:ext cx="21987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Necrosis</a:t>
            </a:r>
            <a:r>
              <a:rPr lang="en"/>
              <a:t>, </a:t>
            </a:r>
            <a:r>
              <a:rPr lang="en">
                <a:solidFill>
                  <a:srgbClr val="0000FF"/>
                </a:solidFill>
              </a:rPr>
              <a:t>Stroma</a:t>
            </a:r>
            <a:r>
              <a:rPr lang="en"/>
              <a:t>, </a:t>
            </a:r>
            <a:r>
              <a:rPr lang="en">
                <a:solidFill>
                  <a:srgbClr val="FFFF00"/>
                </a:solidFill>
                <a:highlight>
                  <a:srgbClr val="000000"/>
                </a:highlight>
              </a:rPr>
              <a:t>Tumor</a:t>
            </a:r>
            <a:endParaRPr>
              <a:solidFill>
                <a:srgbClr val="FFFF00"/>
              </a:solidFill>
              <a:highlight>
                <a:srgbClr val="0000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K-Fold</a:t>
            </a:r>
            <a:endParaRPr/>
          </a:p>
        </p:txBody>
      </p:sp>
      <p:sp>
        <p:nvSpPr>
          <p:cNvPr id="399" name="Google Shape;39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p36"/>
          <p:cNvPicPr preferRelativeResize="0"/>
          <p:nvPr/>
        </p:nvPicPr>
        <p:blipFill>
          <a:blip r:embed="rId3">
            <a:alphaModFix/>
          </a:blip>
          <a:stretch>
            <a:fillRect/>
          </a:stretch>
        </p:blipFill>
        <p:spPr>
          <a:xfrm>
            <a:off x="311675" y="1828800"/>
            <a:ext cx="2715768" cy="1810512"/>
          </a:xfrm>
          <a:prstGeom prst="rect">
            <a:avLst/>
          </a:prstGeom>
          <a:noFill/>
          <a:ln>
            <a:noFill/>
          </a:ln>
        </p:spPr>
      </p:pic>
      <p:pic>
        <p:nvPicPr>
          <p:cNvPr id="401" name="Google Shape;401;p36"/>
          <p:cNvPicPr preferRelativeResize="0"/>
          <p:nvPr/>
        </p:nvPicPr>
        <p:blipFill>
          <a:blip r:embed="rId4">
            <a:alphaModFix/>
          </a:blip>
          <a:stretch>
            <a:fillRect/>
          </a:stretch>
        </p:blipFill>
        <p:spPr>
          <a:xfrm>
            <a:off x="6116525" y="1828813"/>
            <a:ext cx="2715768" cy="1810512"/>
          </a:xfrm>
          <a:prstGeom prst="rect">
            <a:avLst/>
          </a:prstGeom>
          <a:noFill/>
          <a:ln>
            <a:noFill/>
          </a:ln>
        </p:spPr>
      </p:pic>
      <p:pic>
        <p:nvPicPr>
          <p:cNvPr id="402" name="Google Shape;402;p36"/>
          <p:cNvPicPr preferRelativeResize="0"/>
          <p:nvPr/>
        </p:nvPicPr>
        <p:blipFill>
          <a:blip r:embed="rId5">
            <a:alphaModFix/>
          </a:blip>
          <a:stretch>
            <a:fillRect/>
          </a:stretch>
        </p:blipFill>
        <p:spPr>
          <a:xfrm>
            <a:off x="3214100" y="1828800"/>
            <a:ext cx="2715768" cy="18105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Shuffle Split</a:t>
            </a:r>
            <a:endParaRPr/>
          </a:p>
        </p:txBody>
      </p:sp>
      <p:sp>
        <p:nvSpPr>
          <p:cNvPr id="408" name="Google Shape;40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9" name="Google Shape;409;p37"/>
          <p:cNvPicPr preferRelativeResize="0"/>
          <p:nvPr/>
        </p:nvPicPr>
        <p:blipFill>
          <a:blip r:embed="rId3">
            <a:alphaModFix/>
          </a:blip>
          <a:stretch>
            <a:fillRect/>
          </a:stretch>
        </p:blipFill>
        <p:spPr>
          <a:xfrm>
            <a:off x="311675" y="1828813"/>
            <a:ext cx="2715768" cy="1810512"/>
          </a:xfrm>
          <a:prstGeom prst="rect">
            <a:avLst/>
          </a:prstGeom>
          <a:noFill/>
          <a:ln>
            <a:noFill/>
          </a:ln>
        </p:spPr>
      </p:pic>
      <p:pic>
        <p:nvPicPr>
          <p:cNvPr id="410" name="Google Shape;410;p37"/>
          <p:cNvPicPr preferRelativeResize="0"/>
          <p:nvPr/>
        </p:nvPicPr>
        <p:blipFill>
          <a:blip r:embed="rId4">
            <a:alphaModFix/>
          </a:blip>
          <a:stretch>
            <a:fillRect/>
          </a:stretch>
        </p:blipFill>
        <p:spPr>
          <a:xfrm>
            <a:off x="6116528" y="1828813"/>
            <a:ext cx="2715768" cy="1810512"/>
          </a:xfrm>
          <a:prstGeom prst="rect">
            <a:avLst/>
          </a:prstGeom>
          <a:noFill/>
          <a:ln>
            <a:noFill/>
          </a:ln>
        </p:spPr>
      </p:pic>
      <p:pic>
        <p:nvPicPr>
          <p:cNvPr id="411" name="Google Shape;411;p37"/>
          <p:cNvPicPr preferRelativeResize="0"/>
          <p:nvPr/>
        </p:nvPicPr>
        <p:blipFill>
          <a:blip r:embed="rId5">
            <a:alphaModFix/>
          </a:blip>
          <a:stretch>
            <a:fillRect/>
          </a:stretch>
        </p:blipFill>
        <p:spPr>
          <a:xfrm>
            <a:off x="3214100" y="1828825"/>
            <a:ext cx="2715768" cy="18105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graphicFrame>
        <p:nvGraphicFramePr>
          <p:cNvPr id="416" name="Google Shape;416;p38"/>
          <p:cNvGraphicFramePr/>
          <p:nvPr/>
        </p:nvGraphicFramePr>
        <p:xfrm>
          <a:off x="311750" y="1017750"/>
          <a:ext cx="3000000" cy="3000000"/>
        </p:xfrm>
        <a:graphic>
          <a:graphicData uri="http://schemas.openxmlformats.org/drawingml/2006/table">
            <a:tbl>
              <a:tblPr>
                <a:noFill/>
                <a:tableStyleId>{38AB1CA8-A595-4BFB-A5FC-D4436917A8F6}</a:tableStyleId>
              </a:tblPr>
              <a:tblGrid>
                <a:gridCol w="1704125"/>
                <a:gridCol w="1704125"/>
                <a:gridCol w="1704125"/>
                <a:gridCol w="1704125"/>
                <a:gridCol w="1704125"/>
              </a:tblGrid>
              <a:tr h="243300">
                <a:tc>
                  <a:txBody>
                    <a:bodyPr/>
                    <a:lstStyle/>
                    <a:p>
                      <a:pPr indent="0" lvl="0" marL="0" rtl="0" algn="ctr">
                        <a:spcBef>
                          <a:spcPts val="0"/>
                        </a:spcBef>
                        <a:spcAft>
                          <a:spcPts val="0"/>
                        </a:spcAft>
                        <a:buNone/>
                      </a:pPr>
                      <a:r>
                        <a:rPr b="1" lang="en"/>
                        <a:t>Confusion Matrix</a:t>
                      </a:r>
                      <a:endParaRPr b="1"/>
                    </a:p>
                  </a:txBody>
                  <a:tcPr marT="91425" marB="91425" marR="91425" marL="91425" anchor="ctr"/>
                </a:tc>
                <a:tc>
                  <a:txBody>
                    <a:bodyPr/>
                    <a:lstStyle/>
                    <a:p>
                      <a:pPr indent="0" lvl="0" marL="0" rtl="0" algn="ctr">
                        <a:spcBef>
                          <a:spcPts val="0"/>
                        </a:spcBef>
                        <a:spcAft>
                          <a:spcPts val="0"/>
                        </a:spcAft>
                        <a:buNone/>
                      </a:pPr>
                      <a:r>
                        <a:rPr b="1" lang="en"/>
                        <a:t>Accuracy Score</a:t>
                      </a:r>
                      <a:endParaRPr b="1"/>
                    </a:p>
                  </a:txBody>
                  <a:tcPr marT="91425" marB="91425" marR="91425" marL="91425" anchor="ctr"/>
                </a:tc>
                <a:tc>
                  <a:txBody>
                    <a:bodyPr/>
                    <a:lstStyle/>
                    <a:p>
                      <a:pPr indent="0" lvl="0" marL="0" rtl="0" algn="ctr">
                        <a:spcBef>
                          <a:spcPts val="0"/>
                        </a:spcBef>
                        <a:spcAft>
                          <a:spcPts val="0"/>
                        </a:spcAft>
                        <a:buNone/>
                      </a:pPr>
                      <a:r>
                        <a:rPr b="1" lang="en"/>
                        <a:t>F1-Score</a:t>
                      </a:r>
                      <a:endParaRPr b="1"/>
                    </a:p>
                  </a:txBody>
                  <a:tcPr marT="91425" marB="91425" marR="91425" marL="91425" anchor="ctr"/>
                </a:tc>
                <a:tc>
                  <a:txBody>
                    <a:bodyPr/>
                    <a:lstStyle/>
                    <a:p>
                      <a:pPr indent="0" lvl="0" marL="0" rtl="0" algn="ctr">
                        <a:spcBef>
                          <a:spcPts val="0"/>
                        </a:spcBef>
                        <a:spcAft>
                          <a:spcPts val="0"/>
                        </a:spcAft>
                        <a:buNone/>
                      </a:pPr>
                      <a:r>
                        <a:rPr b="1" lang="en"/>
                        <a:t>Matthews Correlation Coefficient</a:t>
                      </a:r>
                      <a:endParaRPr b="1"/>
                    </a:p>
                  </a:txBody>
                  <a:tcPr marT="91425" marB="91425" marR="91425" marL="91425" anchor="ctr"/>
                </a:tc>
                <a:tc>
                  <a:txBody>
                    <a:bodyPr/>
                    <a:lstStyle/>
                    <a:p>
                      <a:pPr indent="0" lvl="0" marL="0" rtl="0" algn="ctr">
                        <a:spcBef>
                          <a:spcPts val="0"/>
                        </a:spcBef>
                        <a:spcAft>
                          <a:spcPts val="0"/>
                        </a:spcAft>
                        <a:buNone/>
                      </a:pPr>
                      <a:r>
                        <a:rPr b="1" lang="en"/>
                        <a:t>Area Under the Curve</a:t>
                      </a:r>
                      <a:endParaRPr b="1"/>
                    </a:p>
                  </a:txBody>
                  <a:tcPr marT="91425" marB="91425" marR="91425" marL="91425" anchor="ctr"/>
                </a:tc>
              </a:tr>
              <a:tr h="193325">
                <a:tc>
                  <a:txBody>
                    <a:bodyPr/>
                    <a:lstStyle/>
                    <a:p>
                      <a:pPr indent="0" lvl="0" marL="0" rtl="0" algn="ctr">
                        <a:spcBef>
                          <a:spcPts val="0"/>
                        </a:spcBef>
                        <a:spcAft>
                          <a:spcPts val="0"/>
                        </a:spcAft>
                        <a:buNone/>
                      </a:pPr>
                      <a:r>
                        <a:rPr lang="en"/>
                        <a:t>Summary of prediction results among each class for a classification problem.</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Fraction of correctly classified labels.</a:t>
                      </a:r>
                      <a:endParaRPr/>
                    </a:p>
                  </a:txBody>
                  <a:tcPr marT="91425" marB="91425" marR="91425" marL="91425"/>
                </a:tc>
                <a:tc>
                  <a:txBody>
                    <a:bodyPr/>
                    <a:lstStyle/>
                    <a:p>
                      <a:pPr indent="0" lvl="0" marL="0" rtl="0" algn="ctr">
                        <a:spcBef>
                          <a:spcPts val="0"/>
                        </a:spcBef>
                        <a:spcAft>
                          <a:spcPts val="0"/>
                        </a:spcAft>
                        <a:buNone/>
                      </a:pPr>
                      <a:r>
                        <a:rPr lang="en"/>
                        <a:t>F1 = 2*(precision*recall) / (precision + recall)</a:t>
                      </a:r>
                      <a:endParaRPr/>
                    </a:p>
                  </a:txBody>
                  <a:tcPr marT="91425" marB="91425" marR="91425" marL="91425"/>
                </a:tc>
                <a:tc>
                  <a:txBody>
                    <a:bodyPr/>
                    <a:lstStyle/>
                    <a:p>
                      <a:pPr indent="0" lvl="0" marL="0" rtl="0" algn="ctr">
                        <a:spcBef>
                          <a:spcPts val="0"/>
                        </a:spcBef>
                        <a:spcAft>
                          <a:spcPts val="0"/>
                        </a:spcAft>
                        <a:buNone/>
                      </a:pPr>
                      <a:r>
                        <a:rPr lang="en"/>
                        <a:t>Balanced measure taking into account TP, TN, FP, FN.</a:t>
                      </a:r>
                      <a:endParaRPr/>
                    </a:p>
                  </a:txBody>
                  <a:tcPr marT="91425" marB="91425" marR="91425" marL="91425"/>
                </a:tc>
                <a:tc>
                  <a:txBody>
                    <a:bodyPr/>
                    <a:lstStyle/>
                    <a:p>
                      <a:pPr indent="0" lvl="0" marL="0" rtl="0" algn="ctr">
                        <a:spcBef>
                          <a:spcPts val="0"/>
                        </a:spcBef>
                        <a:spcAft>
                          <a:spcPts val="0"/>
                        </a:spcAft>
                        <a:buNone/>
                      </a:pPr>
                      <a:r>
                        <a:rPr lang="en"/>
                        <a:t>Trapezoidal rule.</a:t>
                      </a:r>
                      <a:endParaRPr/>
                    </a:p>
                    <a:p>
                      <a:pPr indent="0" lvl="0" marL="0" rtl="0" algn="ctr">
                        <a:spcBef>
                          <a:spcPts val="0"/>
                        </a:spcBef>
                        <a:spcAft>
                          <a:spcPts val="0"/>
                        </a:spcAft>
                        <a:buNone/>
                      </a:pPr>
                      <a:r>
                        <a:rPr lang="en"/>
                        <a:t>TPR vs FPR</a:t>
                      </a:r>
                      <a:endParaRPr/>
                    </a:p>
                  </a:txBody>
                  <a:tcPr marT="91425" marB="91425" marR="91425" marL="91425"/>
                </a:tc>
              </a:tr>
              <a:tr h="180725">
                <a:tc gridSpan="5">
                  <a:txBody>
                    <a:bodyPr/>
                    <a:lstStyle/>
                    <a:p>
                      <a:pPr indent="0" lvl="0" marL="0" rtl="0" algn="ctr">
                        <a:spcBef>
                          <a:spcPts val="0"/>
                        </a:spcBef>
                        <a:spcAft>
                          <a:spcPts val="0"/>
                        </a:spcAft>
                        <a:buNone/>
                      </a:pPr>
                      <a:r>
                        <a:rPr b="1" lang="en" sz="1000"/>
                        <a:t>Return Values</a:t>
                      </a:r>
                      <a:endParaRPr b="1" sz="1000"/>
                    </a:p>
                  </a:txBody>
                  <a:tcPr marT="91425" marB="91425" marR="91425" marL="91425" anchor="ctr"/>
                </a:tc>
                <a:tc hMerge="1"/>
                <a:tc hMerge="1"/>
                <a:tc hMerge="1"/>
                <a:tc hMerge="1"/>
              </a:tr>
              <a:tr h="1458700">
                <a:tc>
                  <a:txBody>
                    <a:bodyPr/>
                    <a:lstStyle/>
                    <a:p>
                      <a:pPr indent="0" lvl="0" marL="0" rtl="0" algn="ctr">
                        <a:spcBef>
                          <a:spcPts val="0"/>
                        </a:spcBef>
                        <a:spcAft>
                          <a:spcPts val="0"/>
                        </a:spcAft>
                        <a:buNone/>
                      </a:pPr>
                      <a:r>
                        <a:rPr lang="en"/>
                        <a:t>Confusion matrix C</a:t>
                      </a:r>
                      <a:r>
                        <a:rPr baseline="-25000" lang="en"/>
                        <a:t>ij.</a:t>
                      </a:r>
                      <a:r>
                        <a:rPr lang="en"/>
                        <a:t> Observations in group i and predicted in group j.</a:t>
                      </a:r>
                      <a:endParaRPr/>
                    </a:p>
                  </a:txBody>
                  <a:tcPr marT="91425" marB="91425" marR="91425" marL="91425"/>
                </a:tc>
                <a:tc>
                  <a:txBody>
                    <a:bodyPr/>
                    <a:lstStyle/>
                    <a:p>
                      <a:pPr indent="0" lvl="0" marL="0" rtl="0" algn="ctr">
                        <a:spcBef>
                          <a:spcPts val="0"/>
                        </a:spcBef>
                        <a:spcAft>
                          <a:spcPts val="0"/>
                        </a:spcAft>
                        <a:buNone/>
                      </a:pPr>
                      <a:r>
                        <a:rPr lang="en"/>
                        <a:t>[0, 1]</a:t>
                      </a:r>
                      <a:endParaRPr/>
                    </a:p>
                    <a:p>
                      <a:pPr indent="0" lvl="0" marL="0" rtl="0" algn="ctr">
                        <a:spcBef>
                          <a:spcPts val="0"/>
                        </a:spcBef>
                        <a:spcAft>
                          <a:spcPts val="0"/>
                        </a:spcAft>
                        <a:buNone/>
                      </a:pPr>
                      <a:r>
                        <a:rPr lang="en"/>
                        <a:t>0: </a:t>
                      </a:r>
                      <a:r>
                        <a:rPr lang="en">
                          <a:solidFill>
                            <a:schemeClr val="dk1"/>
                          </a:solidFill>
                        </a:rPr>
                        <a:t>worst </a:t>
                      </a:r>
                      <a:r>
                        <a:rPr lang="en"/>
                        <a:t>accuracy</a:t>
                      </a:r>
                      <a:endParaRPr/>
                    </a:p>
                    <a:p>
                      <a:pPr indent="0" lvl="0" marL="0" rtl="0" algn="ctr">
                        <a:spcBef>
                          <a:spcPts val="0"/>
                        </a:spcBef>
                        <a:spcAft>
                          <a:spcPts val="0"/>
                        </a:spcAft>
                        <a:buNone/>
                      </a:pPr>
                      <a:r>
                        <a:rPr lang="en"/>
                        <a:t>1: best accuracy</a:t>
                      </a:r>
                      <a:endParaRPr/>
                    </a:p>
                  </a:txBody>
                  <a:tcPr marT="91425" marB="91425" marR="91425" marL="91425"/>
                </a:tc>
                <a:tc>
                  <a:txBody>
                    <a:bodyPr/>
                    <a:lstStyle/>
                    <a:p>
                      <a:pPr indent="0" lvl="0" marL="0" rtl="0" algn="ctr">
                        <a:spcBef>
                          <a:spcPts val="0"/>
                        </a:spcBef>
                        <a:spcAft>
                          <a:spcPts val="0"/>
                        </a:spcAft>
                        <a:buNone/>
                      </a:pPr>
                      <a:r>
                        <a:rPr lang="en"/>
                        <a:t>[0, 1]</a:t>
                      </a:r>
                      <a:endParaRPr/>
                    </a:p>
                    <a:p>
                      <a:pPr indent="0" lvl="0" marL="0" rtl="0" algn="ctr">
                        <a:spcBef>
                          <a:spcPts val="0"/>
                        </a:spcBef>
                        <a:spcAft>
                          <a:spcPts val="0"/>
                        </a:spcAft>
                        <a:buNone/>
                      </a:pPr>
                      <a:r>
                        <a:rPr lang="en"/>
                        <a:t>0: worst precision and </a:t>
                      </a:r>
                      <a:r>
                        <a:rPr lang="en">
                          <a:solidFill>
                            <a:schemeClr val="dk1"/>
                          </a:solidFill>
                        </a:rPr>
                        <a:t>worst </a:t>
                      </a:r>
                      <a:r>
                        <a:rPr lang="en"/>
                        <a:t>recall</a:t>
                      </a:r>
                      <a:endParaRPr/>
                    </a:p>
                    <a:p>
                      <a:pPr indent="0" lvl="0" marL="0" rtl="0" algn="ctr">
                        <a:spcBef>
                          <a:spcPts val="0"/>
                        </a:spcBef>
                        <a:spcAft>
                          <a:spcPts val="0"/>
                        </a:spcAft>
                        <a:buNone/>
                      </a:pPr>
                      <a:r>
                        <a:rPr lang="en"/>
                        <a:t>1: best precision and best recall</a:t>
                      </a:r>
                      <a:endParaRPr/>
                    </a:p>
                  </a:txBody>
                  <a:tcPr marT="91425" marB="91425" marR="91425" marL="91425"/>
                </a:tc>
                <a:tc>
                  <a:txBody>
                    <a:bodyPr/>
                    <a:lstStyle/>
                    <a:p>
                      <a:pPr indent="0" lvl="0" marL="0" rtl="0" algn="ctr">
                        <a:spcBef>
                          <a:spcPts val="0"/>
                        </a:spcBef>
                        <a:spcAft>
                          <a:spcPts val="0"/>
                        </a:spcAft>
                        <a:buNone/>
                      </a:pPr>
                      <a:r>
                        <a:rPr lang="en"/>
                        <a:t>[-1, +1]</a:t>
                      </a:r>
                      <a:endParaRPr/>
                    </a:p>
                    <a:p>
                      <a:pPr indent="0" lvl="0" marL="0" rtl="0" algn="ctr">
                        <a:spcBef>
                          <a:spcPts val="0"/>
                        </a:spcBef>
                        <a:spcAft>
                          <a:spcPts val="0"/>
                        </a:spcAft>
                        <a:buNone/>
                      </a:pPr>
                      <a:r>
                        <a:rPr lang="en"/>
                        <a:t>-1: inverse prediction</a:t>
                      </a:r>
                      <a:endParaRPr/>
                    </a:p>
                    <a:p>
                      <a:pPr indent="0" lvl="0" marL="0" rtl="0" algn="ctr">
                        <a:spcBef>
                          <a:spcPts val="0"/>
                        </a:spcBef>
                        <a:spcAft>
                          <a:spcPts val="0"/>
                        </a:spcAft>
                        <a:buNone/>
                      </a:pPr>
                      <a:r>
                        <a:rPr lang="en"/>
                        <a:t>0: random prediction</a:t>
                      </a:r>
                      <a:endParaRPr/>
                    </a:p>
                    <a:p>
                      <a:pPr indent="0" lvl="0" marL="0" rtl="0" algn="ctr">
                        <a:spcBef>
                          <a:spcPts val="0"/>
                        </a:spcBef>
                        <a:spcAft>
                          <a:spcPts val="0"/>
                        </a:spcAft>
                        <a:buNone/>
                      </a:pPr>
                      <a:r>
                        <a:rPr lang="en"/>
                        <a:t>+1: perfect prediction</a:t>
                      </a:r>
                      <a:endParaRPr/>
                    </a:p>
                  </a:txBody>
                  <a:tcPr marT="91425" marB="91425" marR="91425" marL="91425"/>
                </a:tc>
                <a:tc>
                  <a:txBody>
                    <a:bodyPr/>
                    <a:lstStyle/>
                    <a:p>
                      <a:pPr indent="0" lvl="0" marL="0" rtl="0" algn="ctr">
                        <a:spcBef>
                          <a:spcPts val="0"/>
                        </a:spcBef>
                        <a:spcAft>
                          <a:spcPts val="0"/>
                        </a:spcAft>
                        <a:buNone/>
                      </a:pPr>
                      <a:r>
                        <a:rPr lang="en"/>
                        <a:t>[0, 1]</a:t>
                      </a:r>
                      <a:endParaRPr/>
                    </a:p>
                    <a:p>
                      <a:pPr indent="0" lvl="0" marL="0" rtl="0" algn="ctr">
                        <a:spcBef>
                          <a:spcPts val="0"/>
                        </a:spcBef>
                        <a:spcAft>
                          <a:spcPts val="0"/>
                        </a:spcAft>
                        <a:buNone/>
                      </a:pPr>
                      <a:r>
                        <a:rPr lang="en"/>
                        <a:t>0: worst performance</a:t>
                      </a:r>
                      <a:endParaRPr/>
                    </a:p>
                    <a:p>
                      <a:pPr indent="0" lvl="0" marL="0" rtl="0" algn="ctr">
                        <a:spcBef>
                          <a:spcPts val="0"/>
                        </a:spcBef>
                        <a:spcAft>
                          <a:spcPts val="0"/>
                        </a:spcAft>
                        <a:buNone/>
                      </a:pPr>
                      <a:r>
                        <a:rPr lang="en"/>
                        <a:t>1: perfect performance</a:t>
                      </a:r>
                      <a:endParaRPr/>
                    </a:p>
                  </a:txBody>
                  <a:tcPr marT="91425" marB="91425" marR="91425" marL="91425"/>
                </a:tc>
              </a:tr>
            </a:tbl>
          </a:graphicData>
        </a:graphic>
      </p:graphicFrame>
      <p:sp>
        <p:nvSpPr>
          <p:cNvPr id="417" name="Google Shape;41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Performance Metrics</a:t>
            </a:r>
            <a:endParaRPr/>
          </a:p>
        </p:txBody>
      </p:sp>
      <p:sp>
        <p:nvSpPr>
          <p:cNvPr id="418" name="Google Shape;41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Random Forest Example</a:t>
            </a:r>
            <a:endParaRPr/>
          </a:p>
        </p:txBody>
      </p:sp>
      <p:sp>
        <p:nvSpPr>
          <p:cNvPr id="424" name="Google Shape;42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39"/>
          <p:cNvSpPr/>
          <p:nvPr/>
        </p:nvSpPr>
        <p:spPr>
          <a:xfrm>
            <a:off x="3003427" y="1370082"/>
            <a:ext cx="914400" cy="914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5245575" y="1357211"/>
            <a:ext cx="914400" cy="914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5716700" y="1891136"/>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5438750" y="1799636"/>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5438750" y="1461861"/>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5550900" y="1619086"/>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5625200" y="2067161"/>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5937800" y="2067161"/>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5937800" y="1619086"/>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5774150" y="1527586"/>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5994150" y="1436086"/>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txBox="1"/>
          <p:nvPr/>
        </p:nvSpPr>
        <p:spPr>
          <a:xfrm>
            <a:off x="5245575" y="2271611"/>
            <a:ext cx="914400" cy="29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feature x</a:t>
            </a:r>
            <a:r>
              <a:rPr baseline="-25000" lang="en" sz="1200"/>
              <a:t>i</a:t>
            </a:r>
            <a:endParaRPr baseline="-25000" sz="1200"/>
          </a:p>
        </p:txBody>
      </p:sp>
      <p:sp>
        <p:nvSpPr>
          <p:cNvPr id="437" name="Google Shape;437;p39"/>
          <p:cNvSpPr txBox="1"/>
          <p:nvPr/>
        </p:nvSpPr>
        <p:spPr>
          <a:xfrm rot="-5400000">
            <a:off x="4632263" y="1665461"/>
            <a:ext cx="914400" cy="29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feature x</a:t>
            </a:r>
            <a:r>
              <a:rPr baseline="-25000" lang="en" sz="1200"/>
              <a:t>j</a:t>
            </a:r>
            <a:endParaRPr baseline="-25000" sz="1200"/>
          </a:p>
        </p:txBody>
      </p:sp>
      <p:cxnSp>
        <p:nvCxnSpPr>
          <p:cNvPr id="438" name="Google Shape;438;p39"/>
          <p:cNvCxnSpPr>
            <a:stCxn id="426" idx="0"/>
            <a:endCxn id="436" idx="0"/>
          </p:cNvCxnSpPr>
          <p:nvPr/>
        </p:nvCxnSpPr>
        <p:spPr>
          <a:xfrm>
            <a:off x="5702775" y="1357211"/>
            <a:ext cx="0" cy="914400"/>
          </a:xfrm>
          <a:prstGeom prst="straightConnector1">
            <a:avLst/>
          </a:prstGeom>
          <a:noFill/>
          <a:ln cap="flat" cmpd="sng" w="19050">
            <a:solidFill>
              <a:srgbClr val="000000"/>
            </a:solidFill>
            <a:prstDash val="solid"/>
            <a:round/>
            <a:headEnd len="med" w="med" type="none"/>
            <a:tailEnd len="med" w="med" type="none"/>
          </a:ln>
        </p:spPr>
      </p:cxnSp>
      <p:sp>
        <p:nvSpPr>
          <p:cNvPr id="439" name="Google Shape;439;p39"/>
          <p:cNvSpPr/>
          <p:nvPr/>
        </p:nvSpPr>
        <p:spPr>
          <a:xfrm>
            <a:off x="3474552" y="1904007"/>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3196602" y="1812507"/>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3196602" y="1474732"/>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3308752" y="1631957"/>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3383052" y="2080032"/>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3695652" y="2080032"/>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3695652" y="1631957"/>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3532002" y="1540457"/>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3752002" y="1448957"/>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txBox="1"/>
          <p:nvPr/>
        </p:nvSpPr>
        <p:spPr>
          <a:xfrm>
            <a:off x="3003427" y="2284482"/>
            <a:ext cx="914400" cy="29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feature x</a:t>
            </a:r>
            <a:r>
              <a:rPr baseline="-25000" lang="en" sz="1200"/>
              <a:t>i</a:t>
            </a:r>
            <a:endParaRPr baseline="-25000" sz="1200"/>
          </a:p>
        </p:txBody>
      </p:sp>
      <p:cxnSp>
        <p:nvCxnSpPr>
          <p:cNvPr id="449" name="Google Shape;449;p39"/>
          <p:cNvCxnSpPr/>
          <p:nvPr/>
        </p:nvCxnSpPr>
        <p:spPr>
          <a:xfrm>
            <a:off x="2999815" y="1770407"/>
            <a:ext cx="921600" cy="0"/>
          </a:xfrm>
          <a:prstGeom prst="straightConnector1">
            <a:avLst/>
          </a:prstGeom>
          <a:noFill/>
          <a:ln cap="flat" cmpd="sng" w="19050">
            <a:solidFill>
              <a:srgbClr val="000000"/>
            </a:solidFill>
            <a:prstDash val="solid"/>
            <a:round/>
            <a:headEnd len="med" w="med" type="none"/>
            <a:tailEnd len="med" w="med" type="none"/>
          </a:ln>
        </p:spPr>
      </p:cxnSp>
      <p:sp>
        <p:nvSpPr>
          <p:cNvPr id="450" name="Google Shape;450;p39"/>
          <p:cNvSpPr txBox="1"/>
          <p:nvPr/>
        </p:nvSpPr>
        <p:spPr>
          <a:xfrm rot="-5400000">
            <a:off x="2390115" y="1678332"/>
            <a:ext cx="914400" cy="29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feature x</a:t>
            </a:r>
            <a:r>
              <a:rPr baseline="-25000" lang="en" sz="1200"/>
              <a:t>j</a:t>
            </a:r>
            <a:endParaRPr baseline="-25000" sz="1200"/>
          </a:p>
        </p:txBody>
      </p:sp>
      <p:sp>
        <p:nvSpPr>
          <p:cNvPr id="451" name="Google Shape;451;p39"/>
          <p:cNvSpPr txBox="1"/>
          <p:nvPr/>
        </p:nvSpPr>
        <p:spPr>
          <a:xfrm>
            <a:off x="3900750" y="1017725"/>
            <a:ext cx="1342500" cy="324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Initial H = 0.99</a:t>
            </a:r>
            <a:endParaRPr sz="1200"/>
          </a:p>
        </p:txBody>
      </p:sp>
      <p:sp>
        <p:nvSpPr>
          <p:cNvPr id="452" name="Google Shape;452;p39"/>
          <p:cNvSpPr txBox="1"/>
          <p:nvPr/>
        </p:nvSpPr>
        <p:spPr>
          <a:xfrm>
            <a:off x="2440050" y="3766450"/>
            <a:ext cx="914400" cy="3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a:t>
            </a:r>
            <a:r>
              <a:rPr baseline="-25000" lang="en" sz="1200"/>
              <a:t>L</a:t>
            </a:r>
            <a:r>
              <a:rPr lang="en" sz="1200"/>
              <a:t> = 0.97</a:t>
            </a:r>
            <a:endParaRPr sz="1200"/>
          </a:p>
        </p:txBody>
      </p:sp>
      <p:sp>
        <p:nvSpPr>
          <p:cNvPr id="453" name="Google Shape;453;p39"/>
          <p:cNvSpPr txBox="1"/>
          <p:nvPr/>
        </p:nvSpPr>
        <p:spPr>
          <a:xfrm>
            <a:off x="2440050" y="4178725"/>
            <a:ext cx="914400" cy="40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IG</a:t>
            </a:r>
            <a:r>
              <a:rPr baseline="-25000" lang="en" sz="1200"/>
              <a:t>1</a:t>
            </a:r>
            <a:r>
              <a:rPr lang="en" sz="1200"/>
              <a:t> = 0.01</a:t>
            </a:r>
            <a:endParaRPr sz="1200"/>
          </a:p>
        </p:txBody>
      </p:sp>
      <p:sp>
        <p:nvSpPr>
          <p:cNvPr id="454" name="Google Shape;454;p39"/>
          <p:cNvSpPr/>
          <p:nvPr/>
        </p:nvSpPr>
        <p:spPr>
          <a:xfrm>
            <a:off x="2441493" y="2852050"/>
            <a:ext cx="914400" cy="914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2646788" y="2956700"/>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2758938" y="3113925"/>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3145838" y="3113925"/>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2982188" y="3022425"/>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3202188" y="2930925"/>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39"/>
          <p:cNvCxnSpPr/>
          <p:nvPr/>
        </p:nvCxnSpPr>
        <p:spPr>
          <a:xfrm>
            <a:off x="2450000" y="3252375"/>
            <a:ext cx="921600" cy="0"/>
          </a:xfrm>
          <a:prstGeom prst="straightConnector1">
            <a:avLst/>
          </a:prstGeom>
          <a:noFill/>
          <a:ln cap="flat" cmpd="sng" w="19050">
            <a:solidFill>
              <a:srgbClr val="000000"/>
            </a:solidFill>
            <a:prstDash val="solid"/>
            <a:round/>
            <a:headEnd len="med" w="med" type="none"/>
            <a:tailEnd len="med" w="med" type="none"/>
          </a:ln>
        </p:spPr>
      </p:cxnSp>
      <p:sp>
        <p:nvSpPr>
          <p:cNvPr id="461" name="Google Shape;461;p39"/>
          <p:cNvSpPr txBox="1"/>
          <p:nvPr/>
        </p:nvSpPr>
        <p:spPr>
          <a:xfrm>
            <a:off x="3551575" y="3762013"/>
            <a:ext cx="914400" cy="3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a:t>
            </a:r>
            <a:r>
              <a:rPr baseline="-25000" lang="en" sz="1200"/>
              <a:t>R</a:t>
            </a:r>
            <a:r>
              <a:rPr lang="en" sz="1200"/>
              <a:t> = 1.0</a:t>
            </a:r>
            <a:endParaRPr sz="1200"/>
          </a:p>
        </p:txBody>
      </p:sp>
      <p:sp>
        <p:nvSpPr>
          <p:cNvPr id="462" name="Google Shape;462;p39"/>
          <p:cNvSpPr/>
          <p:nvPr/>
        </p:nvSpPr>
        <p:spPr>
          <a:xfrm>
            <a:off x="3553018" y="2847613"/>
            <a:ext cx="914400" cy="914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4036263" y="3381538"/>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3758313" y="3290038"/>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3944763" y="3557563"/>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4257363" y="3557563"/>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39"/>
          <p:cNvCxnSpPr/>
          <p:nvPr/>
        </p:nvCxnSpPr>
        <p:spPr>
          <a:xfrm>
            <a:off x="3561525" y="3247938"/>
            <a:ext cx="921600" cy="0"/>
          </a:xfrm>
          <a:prstGeom prst="straightConnector1">
            <a:avLst/>
          </a:prstGeom>
          <a:noFill/>
          <a:ln cap="flat" cmpd="sng" w="19050">
            <a:solidFill>
              <a:srgbClr val="000000"/>
            </a:solidFill>
            <a:prstDash val="solid"/>
            <a:round/>
            <a:headEnd len="med" w="med" type="none"/>
            <a:tailEnd len="med" w="med" type="none"/>
          </a:ln>
        </p:spPr>
      </p:cxnSp>
      <p:sp>
        <p:nvSpPr>
          <p:cNvPr id="468" name="Google Shape;468;p39"/>
          <p:cNvSpPr txBox="1"/>
          <p:nvPr/>
        </p:nvSpPr>
        <p:spPr>
          <a:xfrm>
            <a:off x="4688750" y="3762013"/>
            <a:ext cx="914400" cy="3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a:t>
            </a:r>
            <a:r>
              <a:rPr baseline="-25000" lang="en" sz="1200"/>
              <a:t>L</a:t>
            </a:r>
            <a:r>
              <a:rPr lang="en" sz="1200"/>
              <a:t> = 0.81</a:t>
            </a:r>
            <a:endParaRPr sz="1200"/>
          </a:p>
        </p:txBody>
      </p:sp>
      <p:sp>
        <p:nvSpPr>
          <p:cNvPr id="469" name="Google Shape;469;p39"/>
          <p:cNvSpPr txBox="1"/>
          <p:nvPr/>
        </p:nvSpPr>
        <p:spPr>
          <a:xfrm>
            <a:off x="4688750" y="4174288"/>
            <a:ext cx="914400" cy="40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IG</a:t>
            </a:r>
            <a:r>
              <a:rPr b="1" baseline="-25000" lang="en" sz="1200"/>
              <a:t>2</a:t>
            </a:r>
            <a:r>
              <a:rPr b="1" lang="en" sz="1200"/>
              <a:t> = 0.23</a:t>
            </a:r>
            <a:endParaRPr b="1" sz="1200"/>
          </a:p>
        </p:txBody>
      </p:sp>
      <p:sp>
        <p:nvSpPr>
          <p:cNvPr id="470" name="Google Shape;470;p39"/>
          <p:cNvSpPr/>
          <p:nvPr/>
        </p:nvSpPr>
        <p:spPr>
          <a:xfrm>
            <a:off x="4690193" y="2847613"/>
            <a:ext cx="914400" cy="914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4895488" y="3290038"/>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4895488" y="2952263"/>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5007638" y="3109488"/>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5081938" y="3557563"/>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
          <p:cNvSpPr txBox="1"/>
          <p:nvPr/>
        </p:nvSpPr>
        <p:spPr>
          <a:xfrm>
            <a:off x="5787975" y="3762025"/>
            <a:ext cx="914400" cy="3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a:t>
            </a:r>
            <a:r>
              <a:rPr baseline="-25000" lang="en" sz="1200"/>
              <a:t>R</a:t>
            </a:r>
            <a:r>
              <a:rPr lang="en" sz="1200"/>
              <a:t> = 0.72</a:t>
            </a:r>
            <a:endParaRPr sz="1200"/>
          </a:p>
        </p:txBody>
      </p:sp>
      <p:sp>
        <p:nvSpPr>
          <p:cNvPr id="476" name="Google Shape;476;p39"/>
          <p:cNvSpPr/>
          <p:nvPr/>
        </p:nvSpPr>
        <p:spPr>
          <a:xfrm>
            <a:off x="5789418" y="2847625"/>
            <a:ext cx="914400" cy="914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p:nvPr/>
        </p:nvSpPr>
        <p:spPr>
          <a:xfrm>
            <a:off x="6272663" y="3381550"/>
            <a:ext cx="91500" cy="915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6493763" y="3557575"/>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6493763" y="3109500"/>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6330113" y="3018000"/>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6550113" y="2926500"/>
            <a:ext cx="91500" cy="915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 name="Google Shape;482;p39"/>
          <p:cNvCxnSpPr>
            <a:stCxn id="470" idx="0"/>
            <a:endCxn id="470" idx="2"/>
          </p:cNvCxnSpPr>
          <p:nvPr/>
        </p:nvCxnSpPr>
        <p:spPr>
          <a:xfrm>
            <a:off x="5147393" y="2847613"/>
            <a:ext cx="0" cy="914400"/>
          </a:xfrm>
          <a:prstGeom prst="straightConnector1">
            <a:avLst/>
          </a:prstGeom>
          <a:noFill/>
          <a:ln cap="flat" cmpd="sng" w="19050">
            <a:solidFill>
              <a:srgbClr val="000000"/>
            </a:solidFill>
            <a:prstDash val="solid"/>
            <a:round/>
            <a:headEnd len="med" w="med" type="none"/>
            <a:tailEnd len="med" w="med" type="none"/>
          </a:ln>
        </p:spPr>
      </p:cxnSp>
      <p:cxnSp>
        <p:nvCxnSpPr>
          <p:cNvPr id="483" name="Google Shape;483;p39"/>
          <p:cNvCxnSpPr>
            <a:stCxn id="476" idx="0"/>
            <a:endCxn id="476" idx="2"/>
          </p:cNvCxnSpPr>
          <p:nvPr/>
        </p:nvCxnSpPr>
        <p:spPr>
          <a:xfrm>
            <a:off x="6246618" y="2847625"/>
            <a:ext cx="0" cy="914400"/>
          </a:xfrm>
          <a:prstGeom prst="straightConnector1">
            <a:avLst/>
          </a:prstGeom>
          <a:noFill/>
          <a:ln cap="flat" cmpd="sng" w="19050">
            <a:solidFill>
              <a:srgbClr val="000000"/>
            </a:solidFill>
            <a:prstDash val="solid"/>
            <a:round/>
            <a:headEnd len="med" w="med" type="none"/>
            <a:tailEnd len="med" w="med" type="none"/>
          </a:ln>
        </p:spPr>
      </p:cxnSp>
      <p:sp>
        <p:nvSpPr>
          <p:cNvPr id="484" name="Google Shape;484;p39"/>
          <p:cNvSpPr txBox="1"/>
          <p:nvPr/>
        </p:nvSpPr>
        <p:spPr>
          <a:xfrm>
            <a:off x="2440050" y="4605125"/>
            <a:ext cx="4263900" cy="5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Select right path (IG</a:t>
            </a:r>
            <a:r>
              <a:rPr baseline="-25000" lang="en"/>
              <a:t>2</a:t>
            </a:r>
            <a:r>
              <a:rPr lang="en"/>
              <a:t> &gt; IG</a:t>
            </a:r>
            <a:r>
              <a:rPr baseline="-25000" lang="en"/>
              <a:t>1</a:t>
            </a:r>
            <a:r>
              <a:rPr lang="en"/>
              <a:t>) with feature x</a:t>
            </a:r>
            <a:r>
              <a:rPr baseline="-25000" lang="en"/>
              <a:t>i</a:t>
            </a:r>
            <a:r>
              <a:rPr lang="en"/>
              <a:t> and the value of the vertical line to use for current split.</a:t>
            </a:r>
            <a:endParaRPr/>
          </a:p>
        </p:txBody>
      </p:sp>
      <p:cxnSp>
        <p:nvCxnSpPr>
          <p:cNvPr id="485" name="Google Shape;485;p39"/>
          <p:cNvCxnSpPr>
            <a:stCxn id="451" idx="1"/>
            <a:endCxn id="425" idx="0"/>
          </p:cNvCxnSpPr>
          <p:nvPr/>
        </p:nvCxnSpPr>
        <p:spPr>
          <a:xfrm flipH="1">
            <a:off x="3460650" y="1179875"/>
            <a:ext cx="440100" cy="190200"/>
          </a:xfrm>
          <a:prstGeom prst="bentConnector2">
            <a:avLst/>
          </a:prstGeom>
          <a:noFill/>
          <a:ln cap="flat" cmpd="sng" w="19050">
            <a:solidFill>
              <a:srgbClr val="000000"/>
            </a:solidFill>
            <a:prstDash val="solid"/>
            <a:round/>
            <a:headEnd len="med" w="med" type="none"/>
            <a:tailEnd len="med" w="med" type="triangle"/>
          </a:ln>
        </p:spPr>
      </p:cxnSp>
      <p:cxnSp>
        <p:nvCxnSpPr>
          <p:cNvPr id="486" name="Google Shape;486;p39"/>
          <p:cNvCxnSpPr>
            <a:stCxn id="451" idx="3"/>
            <a:endCxn id="426" idx="0"/>
          </p:cNvCxnSpPr>
          <p:nvPr/>
        </p:nvCxnSpPr>
        <p:spPr>
          <a:xfrm>
            <a:off x="5243250" y="1179875"/>
            <a:ext cx="459600" cy="177300"/>
          </a:xfrm>
          <a:prstGeom prst="bentConnector2">
            <a:avLst/>
          </a:prstGeom>
          <a:noFill/>
          <a:ln cap="flat" cmpd="sng" w="19050">
            <a:solidFill>
              <a:srgbClr val="000000"/>
            </a:solidFill>
            <a:prstDash val="solid"/>
            <a:round/>
            <a:headEnd len="med" w="med" type="none"/>
            <a:tailEnd len="med" w="med" type="triangle"/>
          </a:ln>
        </p:spPr>
      </p:cxnSp>
      <p:cxnSp>
        <p:nvCxnSpPr>
          <p:cNvPr id="487" name="Google Shape;487;p39"/>
          <p:cNvCxnSpPr>
            <a:stCxn id="448" idx="2"/>
            <a:endCxn id="462" idx="0"/>
          </p:cNvCxnSpPr>
          <p:nvPr/>
        </p:nvCxnSpPr>
        <p:spPr>
          <a:xfrm flipH="1" rot="-5400000">
            <a:off x="3602827" y="2440182"/>
            <a:ext cx="265200" cy="549600"/>
          </a:xfrm>
          <a:prstGeom prst="bentConnector3">
            <a:avLst>
              <a:gd fmla="val 50006" name="adj1"/>
            </a:avLst>
          </a:prstGeom>
          <a:noFill/>
          <a:ln cap="flat" cmpd="sng" w="19050">
            <a:solidFill>
              <a:srgbClr val="000000"/>
            </a:solidFill>
            <a:prstDash val="solid"/>
            <a:round/>
            <a:headEnd len="med" w="med" type="none"/>
            <a:tailEnd len="med" w="med" type="triangle"/>
          </a:ln>
        </p:spPr>
      </p:cxnSp>
      <p:cxnSp>
        <p:nvCxnSpPr>
          <p:cNvPr id="488" name="Google Shape;488;p39"/>
          <p:cNvCxnSpPr>
            <a:stCxn id="448" idx="2"/>
            <a:endCxn id="454" idx="0"/>
          </p:cNvCxnSpPr>
          <p:nvPr/>
        </p:nvCxnSpPr>
        <p:spPr>
          <a:xfrm rot="5400000">
            <a:off x="3044827" y="2436282"/>
            <a:ext cx="269700" cy="561900"/>
          </a:xfrm>
          <a:prstGeom prst="bentConnector3">
            <a:avLst>
              <a:gd fmla="val 49994" name="adj1"/>
            </a:avLst>
          </a:prstGeom>
          <a:noFill/>
          <a:ln cap="flat" cmpd="sng" w="19050">
            <a:solidFill>
              <a:srgbClr val="000000"/>
            </a:solidFill>
            <a:prstDash val="solid"/>
            <a:round/>
            <a:headEnd len="med" w="med" type="none"/>
            <a:tailEnd len="med" w="med" type="triangle"/>
          </a:ln>
        </p:spPr>
      </p:cxnSp>
      <p:cxnSp>
        <p:nvCxnSpPr>
          <p:cNvPr id="489" name="Google Shape;489;p39"/>
          <p:cNvCxnSpPr>
            <a:stCxn id="436" idx="2"/>
            <a:endCxn id="476" idx="0"/>
          </p:cNvCxnSpPr>
          <p:nvPr/>
        </p:nvCxnSpPr>
        <p:spPr>
          <a:xfrm flipH="1" rot="-5400000">
            <a:off x="5835675" y="2436611"/>
            <a:ext cx="278100" cy="543900"/>
          </a:xfrm>
          <a:prstGeom prst="bentConnector3">
            <a:avLst>
              <a:gd fmla="val 50002" name="adj1"/>
            </a:avLst>
          </a:prstGeom>
          <a:noFill/>
          <a:ln cap="flat" cmpd="sng" w="19050">
            <a:solidFill>
              <a:srgbClr val="000000"/>
            </a:solidFill>
            <a:prstDash val="solid"/>
            <a:round/>
            <a:headEnd len="med" w="med" type="none"/>
            <a:tailEnd len="med" w="med" type="triangle"/>
          </a:ln>
        </p:spPr>
      </p:cxnSp>
      <p:cxnSp>
        <p:nvCxnSpPr>
          <p:cNvPr id="490" name="Google Shape;490;p39"/>
          <p:cNvCxnSpPr>
            <a:stCxn id="436" idx="2"/>
            <a:endCxn id="470" idx="0"/>
          </p:cNvCxnSpPr>
          <p:nvPr/>
        </p:nvCxnSpPr>
        <p:spPr>
          <a:xfrm rot="5400000">
            <a:off x="5286075" y="2430911"/>
            <a:ext cx="278100" cy="555300"/>
          </a:xfrm>
          <a:prstGeom prst="bentConnector3">
            <a:avLst>
              <a:gd fmla="val 50000" name="adj1"/>
            </a:avLst>
          </a:prstGeom>
          <a:noFill/>
          <a:ln cap="flat" cmpd="sng" w="19050">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Decision Boundary Visualization</a:t>
            </a:r>
            <a:endParaRPr/>
          </a:p>
        </p:txBody>
      </p:sp>
      <p:sp>
        <p:nvSpPr>
          <p:cNvPr id="496" name="Google Shape;49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40"/>
          <p:cNvSpPr txBox="1"/>
          <p:nvPr/>
        </p:nvSpPr>
        <p:spPr>
          <a:xfrm>
            <a:off x="311700" y="3943350"/>
            <a:ext cx="8520600" cy="8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t-SNE is used to visualize high dimensional data and decision boundaries. Voronoi decision boundaries for KNN, SVM, and Random Forest are shown. Due to computation constraints, a subset of the training set was used for this visualization.</a:t>
            </a:r>
            <a:endParaRPr/>
          </a:p>
        </p:txBody>
      </p:sp>
      <p:pic>
        <p:nvPicPr>
          <p:cNvPr id="498" name="Google Shape;498;p40"/>
          <p:cNvPicPr preferRelativeResize="0"/>
          <p:nvPr/>
        </p:nvPicPr>
        <p:blipFill>
          <a:blip r:embed="rId3">
            <a:alphaModFix/>
          </a:blip>
          <a:stretch>
            <a:fillRect/>
          </a:stretch>
        </p:blipFill>
        <p:spPr>
          <a:xfrm>
            <a:off x="311700" y="1200150"/>
            <a:ext cx="2743200" cy="2743200"/>
          </a:xfrm>
          <a:prstGeom prst="rect">
            <a:avLst/>
          </a:prstGeom>
          <a:noFill/>
          <a:ln>
            <a:noFill/>
          </a:ln>
        </p:spPr>
      </p:pic>
      <p:pic>
        <p:nvPicPr>
          <p:cNvPr id="499" name="Google Shape;499;p40"/>
          <p:cNvPicPr preferRelativeResize="0"/>
          <p:nvPr/>
        </p:nvPicPr>
        <p:blipFill>
          <a:blip r:embed="rId4">
            <a:alphaModFix/>
          </a:blip>
          <a:stretch>
            <a:fillRect/>
          </a:stretch>
        </p:blipFill>
        <p:spPr>
          <a:xfrm>
            <a:off x="6089100" y="1200150"/>
            <a:ext cx="2743200" cy="2743200"/>
          </a:xfrm>
          <a:prstGeom prst="rect">
            <a:avLst/>
          </a:prstGeom>
          <a:noFill/>
          <a:ln>
            <a:noFill/>
          </a:ln>
        </p:spPr>
      </p:pic>
      <p:pic>
        <p:nvPicPr>
          <p:cNvPr id="500" name="Google Shape;500;p40"/>
          <p:cNvPicPr preferRelativeResize="0"/>
          <p:nvPr/>
        </p:nvPicPr>
        <p:blipFill>
          <a:blip r:embed="rId5">
            <a:alphaModFix/>
          </a:blip>
          <a:stretch>
            <a:fillRect/>
          </a:stretch>
        </p:blipFill>
        <p:spPr>
          <a:xfrm>
            <a:off x="3200400" y="1200150"/>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Clinical </a:t>
            </a:r>
            <a:r>
              <a:rPr lang="en"/>
              <a:t>Problem Statement</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develop a decision support model for diagnosis and prognosis of cancer</a:t>
            </a:r>
            <a:endParaRPr/>
          </a:p>
          <a:p>
            <a:pPr indent="-342900" lvl="0" marL="457200" rtl="0" algn="l">
              <a:spcBef>
                <a:spcPts val="0"/>
              </a:spcBef>
              <a:spcAft>
                <a:spcPts val="0"/>
              </a:spcAft>
              <a:buSzPts val="1800"/>
              <a:buChar char="●"/>
            </a:pPr>
            <a:r>
              <a:rPr lang="en"/>
              <a:t>follow image processing pipeline for clinical decision making</a:t>
            </a:r>
            <a:endParaRPr/>
          </a:p>
          <a:p>
            <a:pPr indent="-342900" lvl="0" marL="457200" rtl="0" algn="l">
              <a:spcBef>
                <a:spcPts val="0"/>
              </a:spcBef>
              <a:spcAft>
                <a:spcPts val="0"/>
              </a:spcAft>
              <a:buSzPts val="1800"/>
              <a:buChar char="●"/>
            </a:pPr>
            <a:r>
              <a:rPr lang="en"/>
              <a:t>application needs</a:t>
            </a:r>
            <a:endParaRPr/>
          </a:p>
          <a:p>
            <a:pPr indent="-317500" lvl="1" marL="914400" rtl="0" algn="l">
              <a:spcBef>
                <a:spcPts val="0"/>
              </a:spcBef>
              <a:spcAft>
                <a:spcPts val="0"/>
              </a:spcAft>
              <a:buSzPts val="1400"/>
              <a:buChar char="○"/>
            </a:pPr>
            <a:r>
              <a:rPr lang="en"/>
              <a:t>early detection</a:t>
            </a:r>
            <a:endParaRPr/>
          </a:p>
          <a:p>
            <a:pPr indent="-317500" lvl="1" marL="914400" rtl="0" algn="l">
              <a:spcBef>
                <a:spcPts val="0"/>
              </a:spcBef>
              <a:spcAft>
                <a:spcPts val="0"/>
              </a:spcAft>
              <a:buSzPts val="1400"/>
              <a:buChar char="○"/>
            </a:pPr>
            <a:r>
              <a:rPr lang="en"/>
              <a:t>accuracy of cancer subtypes</a:t>
            </a:r>
            <a:endParaRPr/>
          </a:p>
          <a:p>
            <a:pPr indent="-342900" lvl="0" marL="457200" rtl="0" algn="l">
              <a:spcBef>
                <a:spcPts val="0"/>
              </a:spcBef>
              <a:spcAft>
                <a:spcPts val="0"/>
              </a:spcAft>
              <a:buSzPts val="1800"/>
              <a:buChar char="●"/>
            </a:pPr>
            <a:r>
              <a:rPr lang="en"/>
              <a:t>technical challenges in medical image processing</a:t>
            </a:r>
            <a:endParaRPr/>
          </a:p>
          <a:p>
            <a:pPr indent="-317500" lvl="1" marL="914400" rtl="0" algn="l">
              <a:spcBef>
                <a:spcPts val="0"/>
              </a:spcBef>
              <a:spcAft>
                <a:spcPts val="0"/>
              </a:spcAft>
              <a:buSzPts val="1400"/>
              <a:buChar char="○"/>
            </a:pPr>
            <a:r>
              <a:rPr lang="en"/>
              <a:t>not enough patient data</a:t>
            </a:r>
            <a:endParaRPr/>
          </a:p>
          <a:p>
            <a:pPr indent="-317500" lvl="1" marL="914400" rtl="0" algn="l">
              <a:spcBef>
                <a:spcPts val="0"/>
              </a:spcBef>
              <a:spcAft>
                <a:spcPts val="0"/>
              </a:spcAft>
              <a:buSzPts val="1400"/>
              <a:buChar char="○"/>
            </a:pPr>
            <a:r>
              <a:rPr lang="en"/>
              <a:t>difficult to maintain consistent collection process</a:t>
            </a:r>
            <a:endParaRPr/>
          </a:p>
          <a:p>
            <a:pPr indent="-317500" lvl="2" marL="1371600" rtl="0" algn="l">
              <a:spcBef>
                <a:spcPts val="0"/>
              </a:spcBef>
              <a:spcAft>
                <a:spcPts val="0"/>
              </a:spcAft>
              <a:buSzPts val="1400"/>
              <a:buChar char="■"/>
            </a:pPr>
            <a:r>
              <a:rPr lang="en"/>
              <a:t>lighting conditions, stain color</a:t>
            </a:r>
            <a:endParaRPr/>
          </a:p>
          <a:p>
            <a:pPr indent="-317500" lvl="2" marL="1371600" rtl="0" algn="l">
              <a:spcBef>
                <a:spcPts val="0"/>
              </a:spcBef>
              <a:spcAft>
                <a:spcPts val="0"/>
              </a:spcAft>
              <a:buSzPts val="1400"/>
              <a:buChar char="■"/>
            </a:pPr>
            <a:r>
              <a:rPr lang="en"/>
              <a:t>high variation across datasets/hospitals</a:t>
            </a:r>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1 - </a:t>
            </a:r>
            <a:r>
              <a:rPr lang="en"/>
              <a:t>Recap</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 name="Google Shape;79;p16"/>
          <p:cNvPicPr preferRelativeResize="0"/>
          <p:nvPr/>
        </p:nvPicPr>
        <p:blipFill>
          <a:blip r:embed="rId3">
            <a:alphaModFix/>
          </a:blip>
          <a:stretch>
            <a:fillRect/>
          </a:stretch>
        </p:blipFill>
        <p:spPr>
          <a:xfrm>
            <a:off x="4664850" y="624125"/>
            <a:ext cx="3645649" cy="3645650"/>
          </a:xfrm>
          <a:prstGeom prst="rect">
            <a:avLst/>
          </a:prstGeom>
          <a:noFill/>
          <a:ln>
            <a:noFill/>
          </a:ln>
        </p:spPr>
      </p:pic>
      <p:sp>
        <p:nvSpPr>
          <p:cNvPr id="80" name="Google Shape;80;p16"/>
          <p:cNvSpPr txBox="1"/>
          <p:nvPr>
            <p:ph idx="1" type="body"/>
          </p:nvPr>
        </p:nvSpPr>
        <p:spPr>
          <a:xfrm>
            <a:off x="311700" y="1152475"/>
            <a:ext cx="3682200" cy="351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Initial Dataset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Necrosis, Stroma, Tumor classes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1,000 original whole slide images</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20,000 x 40,000 pixels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"quality control"</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removal of tissue folding, invalid stains, empty regions of interest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512 x 512 pixel sub-section</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Undergraduate Dataset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100 samples of each class</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512 x 512 pixels</a:t>
            </a:r>
            <a:endParaRPr>
              <a:solidFill>
                <a:schemeClr val="dk1"/>
              </a:solidFill>
            </a:endParaRPr>
          </a:p>
          <a:p>
            <a:pPr indent="0" lvl="0" marL="0" rtl="0" algn="l">
              <a:spcBef>
                <a:spcPts val="0"/>
              </a:spcBef>
              <a:spcAft>
                <a:spcPts val="1600"/>
              </a:spcAft>
              <a:buNone/>
            </a:pPr>
            <a:r>
              <a:t/>
            </a:r>
            <a:endParaRPr/>
          </a:p>
        </p:txBody>
      </p:sp>
      <p:sp>
        <p:nvSpPr>
          <p:cNvPr id="81" name="Google Shape;81;p16"/>
          <p:cNvSpPr txBox="1"/>
          <p:nvPr/>
        </p:nvSpPr>
        <p:spPr>
          <a:xfrm>
            <a:off x="4252200" y="4269775"/>
            <a:ext cx="458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Sampled images that have undergone "quality control".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a:t>
            </a:r>
            <a:endParaRPr/>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7"/>
          <p:cNvSpPr txBox="1"/>
          <p:nvPr/>
        </p:nvSpPr>
        <p:spPr>
          <a:xfrm>
            <a:off x="311700" y="1017725"/>
            <a:ext cx="3255900" cy="1280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Normalization via Reinhard's Method</a:t>
            </a:r>
            <a:endParaRPr/>
          </a:p>
          <a:p>
            <a:pPr indent="-317500" lvl="0" marL="457200" rtl="0" algn="l">
              <a:spcBef>
                <a:spcPts val="0"/>
              </a:spcBef>
              <a:spcAft>
                <a:spcPts val="0"/>
              </a:spcAft>
              <a:buSzPts val="1400"/>
              <a:buChar char="●"/>
            </a:pPr>
            <a:r>
              <a:rPr lang="en"/>
              <a:t>CIELAB color space</a:t>
            </a:r>
            <a:endParaRPr/>
          </a:p>
          <a:p>
            <a:pPr indent="-317500" lvl="0" marL="457200" rtl="0" algn="l">
              <a:spcBef>
                <a:spcPts val="0"/>
              </a:spcBef>
              <a:spcAft>
                <a:spcPts val="0"/>
              </a:spcAft>
              <a:buSzPts val="1400"/>
              <a:buChar char="●"/>
            </a:pPr>
            <a:r>
              <a:rPr lang="en"/>
              <a:t>L</a:t>
            </a:r>
            <a:r>
              <a:rPr baseline="30000" lang="en"/>
              <a:t>*</a:t>
            </a:r>
            <a:r>
              <a:rPr lang="en"/>
              <a:t> - lightness from black to white</a:t>
            </a:r>
            <a:endParaRPr/>
          </a:p>
          <a:p>
            <a:pPr indent="-317500" lvl="0" marL="457200" rtl="0" algn="l">
              <a:spcBef>
                <a:spcPts val="0"/>
              </a:spcBef>
              <a:spcAft>
                <a:spcPts val="0"/>
              </a:spcAft>
              <a:buSzPts val="1400"/>
              <a:buChar char="●"/>
            </a:pPr>
            <a:r>
              <a:rPr lang="en">
                <a:solidFill>
                  <a:schemeClr val="dk1"/>
                </a:solidFill>
              </a:rPr>
              <a:t>a</a:t>
            </a:r>
            <a:r>
              <a:rPr baseline="30000" lang="en">
                <a:solidFill>
                  <a:schemeClr val="dk1"/>
                </a:solidFill>
              </a:rPr>
              <a:t>*</a:t>
            </a:r>
            <a:r>
              <a:rPr lang="en">
                <a:solidFill>
                  <a:schemeClr val="dk1"/>
                </a:solidFill>
              </a:rPr>
              <a:t> - lightness from green to red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a:t>
            </a:r>
            <a:r>
              <a:rPr baseline="30000" lang="en">
                <a:solidFill>
                  <a:schemeClr val="dk1"/>
                </a:solidFill>
              </a:rPr>
              <a:t>*</a:t>
            </a:r>
            <a:r>
              <a:rPr lang="en">
                <a:solidFill>
                  <a:schemeClr val="dk1"/>
                </a:solidFill>
              </a:rPr>
              <a:t> </a:t>
            </a:r>
            <a:r>
              <a:rPr lang="en"/>
              <a:t>- </a:t>
            </a:r>
            <a:r>
              <a:rPr lang="en">
                <a:solidFill>
                  <a:schemeClr val="dk1"/>
                </a:solidFill>
              </a:rPr>
              <a:t>lightness from blue to yellow</a:t>
            </a:r>
            <a:endParaRPr/>
          </a:p>
        </p:txBody>
      </p:sp>
      <p:pic>
        <p:nvPicPr>
          <p:cNvPr id="89" name="Google Shape;89;p17"/>
          <p:cNvPicPr preferRelativeResize="0"/>
          <p:nvPr/>
        </p:nvPicPr>
        <p:blipFill>
          <a:blip r:embed="rId3">
            <a:alphaModFix/>
          </a:blip>
          <a:stretch>
            <a:fillRect/>
          </a:stretch>
        </p:blipFill>
        <p:spPr>
          <a:xfrm>
            <a:off x="311710" y="2298125"/>
            <a:ext cx="1452484" cy="2758700"/>
          </a:xfrm>
          <a:prstGeom prst="rect">
            <a:avLst/>
          </a:prstGeom>
          <a:noFill/>
          <a:ln>
            <a:noFill/>
          </a:ln>
        </p:spPr>
      </p:pic>
      <p:sp>
        <p:nvSpPr>
          <p:cNvPr id="90" name="Google Shape;90;p17"/>
          <p:cNvSpPr txBox="1"/>
          <p:nvPr/>
        </p:nvSpPr>
        <p:spPr>
          <a:xfrm>
            <a:off x="4922300" y="1052075"/>
            <a:ext cx="2436900" cy="119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a:p>
            <a:pPr indent="-317500" lvl="0" marL="457200" rtl="0" algn="l">
              <a:spcBef>
                <a:spcPts val="0"/>
              </a:spcBef>
              <a:spcAft>
                <a:spcPts val="0"/>
              </a:spcAft>
              <a:buSzPts val="1400"/>
              <a:buChar char="●"/>
            </a:pPr>
            <a:r>
              <a:rPr lang="en"/>
              <a:t>crop</a:t>
            </a:r>
            <a:endParaRPr/>
          </a:p>
          <a:p>
            <a:pPr indent="-317500" lvl="1" marL="914400" rtl="0" algn="l">
              <a:spcBef>
                <a:spcPts val="0"/>
              </a:spcBef>
              <a:spcAft>
                <a:spcPts val="0"/>
              </a:spcAft>
              <a:buSzPts val="1400"/>
              <a:buChar char="○"/>
            </a:pPr>
            <a:r>
              <a:rPr lang="en"/>
              <a:t>224 x 224 pixels</a:t>
            </a:r>
            <a:endParaRPr/>
          </a:p>
          <a:p>
            <a:pPr indent="-317500" lvl="0" marL="457200" rtl="0" algn="l">
              <a:spcBef>
                <a:spcPts val="0"/>
              </a:spcBef>
              <a:spcAft>
                <a:spcPts val="0"/>
              </a:spcAft>
              <a:buSzPts val="1400"/>
              <a:buChar char="●"/>
            </a:pPr>
            <a:r>
              <a:rPr lang="en"/>
              <a:t>rotation (CCW)</a:t>
            </a:r>
            <a:endParaRPr/>
          </a:p>
          <a:p>
            <a:pPr indent="-317500" lvl="0" marL="457200" rtl="0" algn="l">
              <a:spcBef>
                <a:spcPts val="0"/>
              </a:spcBef>
              <a:spcAft>
                <a:spcPts val="0"/>
              </a:spcAft>
              <a:buSzPts val="1400"/>
              <a:buChar char="●"/>
            </a:pPr>
            <a:r>
              <a:rPr lang="en"/>
              <a:t>flip</a:t>
            </a:r>
            <a:endParaRPr/>
          </a:p>
        </p:txBody>
      </p:sp>
      <p:pic>
        <p:nvPicPr>
          <p:cNvPr id="91" name="Google Shape;91;p17"/>
          <p:cNvPicPr preferRelativeResize="0"/>
          <p:nvPr/>
        </p:nvPicPr>
        <p:blipFill>
          <a:blip r:embed="rId4">
            <a:alphaModFix/>
          </a:blip>
          <a:stretch>
            <a:fillRect/>
          </a:stretch>
        </p:blipFill>
        <p:spPr>
          <a:xfrm>
            <a:off x="2619093" y="2577660"/>
            <a:ext cx="1879825" cy="2199639"/>
          </a:xfrm>
          <a:prstGeom prst="rect">
            <a:avLst/>
          </a:prstGeom>
          <a:noFill/>
          <a:ln>
            <a:noFill/>
          </a:ln>
        </p:spPr>
      </p:pic>
      <p:cxnSp>
        <p:nvCxnSpPr>
          <p:cNvPr id="92" name="Google Shape;92;p17"/>
          <p:cNvCxnSpPr>
            <a:stCxn id="88" idx="3"/>
            <a:endCxn id="90" idx="1"/>
          </p:cNvCxnSpPr>
          <p:nvPr/>
        </p:nvCxnSpPr>
        <p:spPr>
          <a:xfrm flipH="1" rot="10800000">
            <a:off x="3567600" y="1650425"/>
            <a:ext cx="1354800" cy="7500"/>
          </a:xfrm>
          <a:prstGeom prst="straightConnector1">
            <a:avLst/>
          </a:prstGeom>
          <a:noFill/>
          <a:ln cap="flat" cmpd="sng" w="38100">
            <a:solidFill>
              <a:schemeClr val="dk2"/>
            </a:solidFill>
            <a:prstDash val="solid"/>
            <a:round/>
            <a:headEnd len="med" w="med" type="none"/>
            <a:tailEnd len="med" w="med" type="triangle"/>
          </a:ln>
        </p:spPr>
      </p:cxnSp>
      <p:pic>
        <p:nvPicPr>
          <p:cNvPr id="93" name="Google Shape;93;p17"/>
          <p:cNvPicPr preferRelativeResize="0"/>
          <p:nvPr/>
        </p:nvPicPr>
        <p:blipFill>
          <a:blip r:embed="rId5">
            <a:alphaModFix/>
          </a:blip>
          <a:stretch>
            <a:fillRect/>
          </a:stretch>
        </p:blipFill>
        <p:spPr>
          <a:xfrm>
            <a:off x="7522250" y="927925"/>
            <a:ext cx="1452500" cy="1452500"/>
          </a:xfrm>
          <a:prstGeom prst="rect">
            <a:avLst/>
          </a:prstGeom>
          <a:noFill/>
          <a:ln>
            <a:noFill/>
          </a:ln>
        </p:spPr>
      </p:pic>
      <p:pic>
        <p:nvPicPr>
          <p:cNvPr id="94" name="Google Shape;94;p17"/>
          <p:cNvPicPr preferRelativeResize="0"/>
          <p:nvPr/>
        </p:nvPicPr>
        <p:blipFill>
          <a:blip r:embed="rId6">
            <a:alphaModFix/>
          </a:blip>
          <a:stretch>
            <a:fillRect/>
          </a:stretch>
        </p:blipFill>
        <p:spPr>
          <a:xfrm>
            <a:off x="7577575" y="2487475"/>
            <a:ext cx="1006250" cy="1006250"/>
          </a:xfrm>
          <a:prstGeom prst="rect">
            <a:avLst/>
          </a:prstGeom>
          <a:noFill/>
          <a:ln>
            <a:noFill/>
          </a:ln>
        </p:spPr>
      </p:pic>
      <p:pic>
        <p:nvPicPr>
          <p:cNvPr id="95" name="Google Shape;95;p17"/>
          <p:cNvPicPr preferRelativeResize="0"/>
          <p:nvPr/>
        </p:nvPicPr>
        <p:blipFill>
          <a:blip r:embed="rId7">
            <a:alphaModFix/>
          </a:blip>
          <a:stretch>
            <a:fillRect/>
          </a:stretch>
        </p:blipFill>
        <p:spPr>
          <a:xfrm>
            <a:off x="4922300" y="2248775"/>
            <a:ext cx="2012500" cy="1006250"/>
          </a:xfrm>
          <a:prstGeom prst="rect">
            <a:avLst/>
          </a:prstGeom>
          <a:noFill/>
          <a:ln>
            <a:noFill/>
          </a:ln>
        </p:spPr>
      </p:pic>
      <p:pic>
        <p:nvPicPr>
          <p:cNvPr id="96" name="Google Shape;96;p17"/>
          <p:cNvPicPr preferRelativeResize="0"/>
          <p:nvPr/>
        </p:nvPicPr>
        <p:blipFill>
          <a:blip r:embed="rId8">
            <a:alphaModFix/>
          </a:blip>
          <a:stretch>
            <a:fillRect/>
          </a:stretch>
        </p:blipFill>
        <p:spPr>
          <a:xfrm>
            <a:off x="4898281" y="3735524"/>
            <a:ext cx="3010294" cy="1006250"/>
          </a:xfrm>
          <a:prstGeom prst="rect">
            <a:avLst/>
          </a:prstGeom>
          <a:noFill/>
          <a:ln>
            <a:noFill/>
          </a:ln>
        </p:spPr>
      </p:pic>
      <p:sp>
        <p:nvSpPr>
          <p:cNvPr id="97" name="Google Shape;97;p17"/>
          <p:cNvSpPr/>
          <p:nvPr/>
        </p:nvSpPr>
        <p:spPr>
          <a:xfrm>
            <a:off x="7858100" y="1219450"/>
            <a:ext cx="445200" cy="477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 name="Google Shape;98;p17"/>
          <p:cNvCxnSpPr>
            <a:stCxn id="97" idx="2"/>
            <a:endCxn id="94" idx="0"/>
          </p:cNvCxnSpPr>
          <p:nvPr/>
        </p:nvCxnSpPr>
        <p:spPr>
          <a:xfrm>
            <a:off x="8080700" y="1697350"/>
            <a:ext cx="0" cy="790200"/>
          </a:xfrm>
          <a:prstGeom prst="straightConnector1">
            <a:avLst/>
          </a:prstGeom>
          <a:noFill/>
          <a:ln cap="flat" cmpd="sng" w="38100">
            <a:solidFill>
              <a:srgbClr val="FF0000"/>
            </a:solidFill>
            <a:prstDash val="solid"/>
            <a:round/>
            <a:headEnd len="med" w="med" type="none"/>
            <a:tailEnd len="med" w="med" type="triangle"/>
          </a:ln>
        </p:spPr>
      </p:cxnSp>
      <p:cxnSp>
        <p:nvCxnSpPr>
          <p:cNvPr id="99" name="Google Shape;99;p17"/>
          <p:cNvCxnSpPr>
            <a:stCxn id="94" idx="1"/>
            <a:endCxn id="95" idx="3"/>
          </p:cNvCxnSpPr>
          <p:nvPr/>
        </p:nvCxnSpPr>
        <p:spPr>
          <a:xfrm rot="10800000">
            <a:off x="6934675" y="2751800"/>
            <a:ext cx="642900" cy="238800"/>
          </a:xfrm>
          <a:prstGeom prst="straightConnector1">
            <a:avLst/>
          </a:prstGeom>
          <a:noFill/>
          <a:ln cap="flat" cmpd="sng" w="38100">
            <a:solidFill>
              <a:schemeClr val="dk2"/>
            </a:solidFill>
            <a:prstDash val="solid"/>
            <a:round/>
            <a:headEnd len="med" w="med" type="none"/>
            <a:tailEnd len="med" w="med" type="triangle"/>
          </a:ln>
        </p:spPr>
      </p:cxnSp>
      <p:cxnSp>
        <p:nvCxnSpPr>
          <p:cNvPr id="100" name="Google Shape;100;p17"/>
          <p:cNvCxnSpPr>
            <a:stCxn id="94" idx="1"/>
            <a:endCxn id="96" idx="0"/>
          </p:cNvCxnSpPr>
          <p:nvPr/>
        </p:nvCxnSpPr>
        <p:spPr>
          <a:xfrm flipH="1">
            <a:off x="6403375" y="2990600"/>
            <a:ext cx="1174200" cy="744900"/>
          </a:xfrm>
          <a:prstGeom prst="straightConnector1">
            <a:avLst/>
          </a:prstGeom>
          <a:noFill/>
          <a:ln cap="flat" cmpd="sng" w="38100">
            <a:solidFill>
              <a:schemeClr val="dk2"/>
            </a:solidFill>
            <a:prstDash val="solid"/>
            <a:round/>
            <a:headEnd len="med" w="med" type="none"/>
            <a:tailEnd len="med" w="med" type="triangle"/>
          </a:ln>
        </p:spPr>
      </p:cxnSp>
      <p:sp>
        <p:nvSpPr>
          <p:cNvPr id="101" name="Google Shape;101;p17"/>
          <p:cNvSpPr txBox="1"/>
          <p:nvPr/>
        </p:nvSpPr>
        <p:spPr>
          <a:xfrm>
            <a:off x="4922300" y="3163325"/>
            <a:ext cx="20124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vertical, horizontal</a:t>
            </a:r>
            <a:endParaRPr/>
          </a:p>
        </p:txBody>
      </p:sp>
      <p:sp>
        <p:nvSpPr>
          <p:cNvPr id="102" name="Google Shape;102;p17"/>
          <p:cNvSpPr txBox="1"/>
          <p:nvPr/>
        </p:nvSpPr>
        <p:spPr>
          <a:xfrm>
            <a:off x="4914000" y="4663225"/>
            <a:ext cx="1354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90</a:t>
            </a:r>
            <a:r>
              <a:rPr baseline="30000" lang="en">
                <a:solidFill>
                  <a:schemeClr val="dk1"/>
                </a:solidFill>
              </a:rPr>
              <a:t>o</a:t>
            </a:r>
            <a:r>
              <a:rPr lang="en">
                <a:solidFill>
                  <a:schemeClr val="dk1"/>
                </a:solidFill>
              </a:rPr>
              <a:t>, 180</a:t>
            </a:r>
            <a:r>
              <a:rPr baseline="30000" lang="en">
                <a:solidFill>
                  <a:schemeClr val="dk1"/>
                </a:solidFill>
              </a:rPr>
              <a:t>o</a:t>
            </a:r>
            <a:r>
              <a:rPr lang="en">
                <a:solidFill>
                  <a:schemeClr val="dk1"/>
                </a:solidFill>
              </a:rPr>
              <a:t>, 270</a:t>
            </a:r>
            <a:r>
              <a:rPr baseline="30000" lang="en">
                <a:solidFill>
                  <a:schemeClr val="dk1"/>
                </a:solidFill>
              </a:rPr>
              <a:t>o</a:t>
            </a:r>
            <a:endParaRPr/>
          </a:p>
        </p:txBody>
      </p:sp>
      <p:cxnSp>
        <p:nvCxnSpPr>
          <p:cNvPr id="103" name="Google Shape;103;p17"/>
          <p:cNvCxnSpPr>
            <a:stCxn id="86" idx="2"/>
          </p:cNvCxnSpPr>
          <p:nvPr/>
        </p:nvCxnSpPr>
        <p:spPr>
          <a:xfrm flipH="1">
            <a:off x="4563900" y="1017725"/>
            <a:ext cx="8100" cy="4013100"/>
          </a:xfrm>
          <a:prstGeom prst="straightConnector1">
            <a:avLst/>
          </a:prstGeom>
          <a:noFill/>
          <a:ln cap="flat" cmpd="sng" w="9525">
            <a:solidFill>
              <a:schemeClr val="dk2"/>
            </a:solidFill>
            <a:prstDash val="dot"/>
            <a:round/>
            <a:headEnd len="med" w="med" type="none"/>
            <a:tailEnd len="med" w="med" type="none"/>
          </a:ln>
        </p:spPr>
      </p:cxnSp>
      <p:pic>
        <p:nvPicPr>
          <p:cNvPr id="104" name="Google Shape;104;p17"/>
          <p:cNvPicPr preferRelativeResize="0"/>
          <p:nvPr/>
        </p:nvPicPr>
        <p:blipFill>
          <a:blip r:embed="rId9">
            <a:alphaModFix/>
          </a:blip>
          <a:stretch>
            <a:fillRect/>
          </a:stretch>
        </p:blipFill>
        <p:spPr>
          <a:xfrm>
            <a:off x="1854537" y="3101175"/>
            <a:ext cx="685800" cy="685800"/>
          </a:xfrm>
          <a:prstGeom prst="rect">
            <a:avLst/>
          </a:prstGeom>
          <a:noFill/>
          <a:ln>
            <a:noFill/>
          </a:ln>
        </p:spPr>
      </p:pic>
      <p:sp>
        <p:nvSpPr>
          <p:cNvPr id="105" name="Google Shape;105;p17"/>
          <p:cNvSpPr txBox="1"/>
          <p:nvPr/>
        </p:nvSpPr>
        <p:spPr>
          <a:xfrm>
            <a:off x="1842963" y="3796550"/>
            <a:ext cx="6858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Necrosis target</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2 - Recap</a:t>
            </a:r>
            <a:endParaRPr/>
          </a:p>
        </p:txBody>
      </p:sp>
      <p:sp>
        <p:nvSpPr>
          <p:cNvPr id="111" name="Google Shape;11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feature selection and extraction</a:t>
            </a:r>
            <a:endParaRPr/>
          </a:p>
        </p:txBody>
      </p:sp>
      <p:sp>
        <p:nvSpPr>
          <p:cNvPr id="112" name="Google Shape;11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13" name="Google Shape;113;p18"/>
          <p:cNvGraphicFramePr/>
          <p:nvPr/>
        </p:nvGraphicFramePr>
        <p:xfrm>
          <a:off x="311700" y="1676400"/>
          <a:ext cx="3000000" cy="3000000"/>
        </p:xfrm>
        <a:graphic>
          <a:graphicData uri="http://schemas.openxmlformats.org/drawingml/2006/table">
            <a:tbl>
              <a:tblPr>
                <a:noFill/>
                <a:tableStyleId>{38AB1CA8-A595-4BFB-A5FC-D4436917A8F6}</a:tableStyleId>
              </a:tblPr>
              <a:tblGrid>
                <a:gridCol w="2840200"/>
                <a:gridCol w="2840200"/>
                <a:gridCol w="2840200"/>
              </a:tblGrid>
              <a:tr h="279275">
                <a:tc>
                  <a:txBody>
                    <a:bodyPr/>
                    <a:lstStyle/>
                    <a:p>
                      <a:pPr indent="0" lvl="0" marL="0" rtl="0" algn="ctr">
                        <a:spcBef>
                          <a:spcPts val="0"/>
                        </a:spcBef>
                        <a:spcAft>
                          <a:spcPts val="0"/>
                        </a:spcAft>
                        <a:buNone/>
                      </a:pPr>
                      <a:r>
                        <a:rPr b="1" lang="en"/>
                        <a:t>C</a:t>
                      </a:r>
                      <a:r>
                        <a:rPr b="1" lang="en"/>
                        <a:t>olor Based Features</a:t>
                      </a:r>
                      <a:endParaRPr b="1"/>
                    </a:p>
                  </a:txBody>
                  <a:tcPr marT="91425" marB="91425" marR="91425" marL="91425" anchor="ctr"/>
                </a:tc>
                <a:tc>
                  <a:txBody>
                    <a:bodyPr/>
                    <a:lstStyle/>
                    <a:p>
                      <a:pPr indent="0" lvl="0" marL="0" rtl="0" algn="ctr">
                        <a:spcBef>
                          <a:spcPts val="0"/>
                        </a:spcBef>
                        <a:spcAft>
                          <a:spcPts val="0"/>
                        </a:spcAft>
                        <a:buNone/>
                      </a:pPr>
                      <a:r>
                        <a:rPr b="1" lang="en"/>
                        <a:t>T</a:t>
                      </a:r>
                      <a:r>
                        <a:rPr b="1" lang="en"/>
                        <a:t>exture </a:t>
                      </a:r>
                      <a:r>
                        <a:rPr b="1" lang="en">
                          <a:solidFill>
                            <a:schemeClr val="dk1"/>
                          </a:solidFill>
                        </a:rPr>
                        <a:t>Based Features</a:t>
                      </a:r>
                      <a:endParaRPr b="1"/>
                    </a:p>
                  </a:txBody>
                  <a:tcPr marT="91425" marB="91425" marR="91425" marL="91425" anchor="ctr"/>
                </a:tc>
                <a:tc>
                  <a:txBody>
                    <a:bodyPr/>
                    <a:lstStyle/>
                    <a:p>
                      <a:pPr indent="0" lvl="0" marL="0" rtl="0" algn="ctr">
                        <a:spcBef>
                          <a:spcPts val="0"/>
                        </a:spcBef>
                        <a:spcAft>
                          <a:spcPts val="0"/>
                        </a:spcAft>
                        <a:buNone/>
                      </a:pPr>
                      <a:r>
                        <a:rPr b="1" lang="en"/>
                        <a:t>M</a:t>
                      </a:r>
                      <a:r>
                        <a:rPr b="1" lang="en"/>
                        <a:t>orphological </a:t>
                      </a:r>
                      <a:r>
                        <a:rPr b="1" lang="en">
                          <a:solidFill>
                            <a:schemeClr val="dk1"/>
                          </a:solidFill>
                        </a:rPr>
                        <a:t>Based Features</a:t>
                      </a:r>
                      <a:endParaRPr b="1"/>
                    </a:p>
                  </a:txBody>
                  <a:tcPr marT="91425" marB="91425" marR="91425" marL="91425" anchor="ctr"/>
                </a:tc>
              </a:tr>
              <a:tr h="2068950">
                <a:tc>
                  <a:txBody>
                    <a:bodyPr/>
                    <a:lstStyle/>
                    <a:p>
                      <a:pPr indent="-134620" lvl="0" marL="91440" rtl="0" algn="l">
                        <a:spcBef>
                          <a:spcPts val="0"/>
                        </a:spcBef>
                        <a:spcAft>
                          <a:spcPts val="0"/>
                        </a:spcAft>
                        <a:buSzPts val="1400"/>
                        <a:buChar char="●"/>
                      </a:pPr>
                      <a:r>
                        <a:rPr lang="en"/>
                        <a:t>RGB</a:t>
                      </a:r>
                      <a:endParaRPr/>
                    </a:p>
                    <a:p>
                      <a:pPr indent="-134620" lvl="0" marL="91440" rtl="0" algn="l">
                        <a:spcBef>
                          <a:spcPts val="0"/>
                        </a:spcBef>
                        <a:spcAft>
                          <a:spcPts val="0"/>
                        </a:spcAft>
                        <a:buSzPts val="1400"/>
                        <a:buChar char="●"/>
                      </a:pPr>
                      <a:r>
                        <a:rPr lang="en"/>
                        <a:t>LAB</a:t>
                      </a:r>
                      <a:endParaRPr/>
                    </a:p>
                    <a:p>
                      <a:pPr indent="-134620" lvl="0" marL="91440" rtl="0" algn="l">
                        <a:spcBef>
                          <a:spcPts val="0"/>
                        </a:spcBef>
                        <a:spcAft>
                          <a:spcPts val="0"/>
                        </a:spcAft>
                        <a:buSzPts val="1400"/>
                        <a:buChar char="●"/>
                      </a:pPr>
                      <a:r>
                        <a:rPr lang="en"/>
                        <a:t>HSV</a:t>
                      </a:r>
                      <a:endParaRPr/>
                    </a:p>
                    <a:p>
                      <a:pPr indent="-45720" lvl="0" marL="91440" rtl="0" algn="l">
                        <a:spcBef>
                          <a:spcPts val="0"/>
                        </a:spcBef>
                        <a:spcAft>
                          <a:spcPts val="0"/>
                        </a:spcAft>
                        <a:buNone/>
                      </a:pPr>
                      <a:r>
                        <a:t/>
                      </a:r>
                      <a:endParaRPr/>
                    </a:p>
                    <a:p>
                      <a:pPr indent="-134620" lvl="0" marL="91440" rtl="0" algn="l">
                        <a:spcBef>
                          <a:spcPts val="0"/>
                        </a:spcBef>
                        <a:spcAft>
                          <a:spcPts val="0"/>
                        </a:spcAft>
                        <a:buSzPts val="1400"/>
                        <a:buChar char="●"/>
                      </a:pPr>
                      <a:r>
                        <a:rPr lang="en"/>
                        <a:t>min, max, mean, variance, skewness, kurtosis for each channel</a:t>
                      </a:r>
                      <a:endParaRPr/>
                    </a:p>
                  </a:txBody>
                  <a:tcPr marT="91425" marB="91425" marR="91425" marL="91425"/>
                </a:tc>
                <a:tc>
                  <a:txBody>
                    <a:bodyPr/>
                    <a:lstStyle/>
                    <a:p>
                      <a:pPr indent="-134620" lvl="0" marL="91440" rtl="0" algn="l">
                        <a:spcBef>
                          <a:spcPts val="0"/>
                        </a:spcBef>
                        <a:spcAft>
                          <a:spcPts val="0"/>
                        </a:spcAft>
                        <a:buSzPts val="1400"/>
                        <a:buChar char="●"/>
                      </a:pPr>
                      <a:r>
                        <a:rPr lang="en"/>
                        <a:t>GLCM</a:t>
                      </a:r>
                      <a:endParaRPr/>
                    </a:p>
                    <a:p>
                      <a:pPr indent="-121920" lvl="0" marL="91440" rtl="0" algn="l">
                        <a:spcBef>
                          <a:spcPts val="0"/>
                        </a:spcBef>
                        <a:spcAft>
                          <a:spcPts val="0"/>
                        </a:spcAft>
                        <a:buSzPts val="1200"/>
                        <a:buChar char="●"/>
                      </a:pPr>
                      <a:r>
                        <a:rPr lang="en" sz="1200"/>
                        <a:t>contrast, dissimilarity, homogeneity, ASM, energy, correlation, maxprop</a:t>
                      </a:r>
                      <a:endParaRPr sz="1200"/>
                    </a:p>
                    <a:p>
                      <a:pPr indent="-134620" lvl="0" marL="91440" rtl="0" algn="l">
                        <a:spcBef>
                          <a:spcPts val="0"/>
                        </a:spcBef>
                        <a:spcAft>
                          <a:spcPts val="0"/>
                        </a:spcAft>
                        <a:buSzPts val="1400"/>
                        <a:buChar char="●"/>
                      </a:pPr>
                      <a:r>
                        <a:rPr lang="en"/>
                        <a:t>Shannon entropy</a:t>
                      </a:r>
                      <a:endParaRPr/>
                    </a:p>
                    <a:p>
                      <a:pPr indent="-134620" lvl="0" marL="91440" rtl="0" algn="l">
                        <a:spcBef>
                          <a:spcPts val="0"/>
                        </a:spcBef>
                        <a:spcAft>
                          <a:spcPts val="0"/>
                        </a:spcAft>
                        <a:buSzPts val="1400"/>
                        <a:buChar char="●"/>
                      </a:pPr>
                      <a:r>
                        <a:rPr lang="en"/>
                        <a:t>Signal-to-Noise ratio</a:t>
                      </a:r>
                      <a:endParaRPr/>
                    </a:p>
                    <a:p>
                      <a:pPr indent="-134620" lvl="0" marL="91440" rtl="0" algn="l">
                        <a:spcBef>
                          <a:spcPts val="0"/>
                        </a:spcBef>
                        <a:spcAft>
                          <a:spcPts val="0"/>
                        </a:spcAft>
                        <a:buSzPts val="1400"/>
                        <a:buChar char="●"/>
                      </a:pPr>
                      <a:r>
                        <a:rPr lang="en"/>
                        <a:t>histogram</a:t>
                      </a:r>
                      <a:endParaRPr/>
                    </a:p>
                    <a:p>
                      <a:pPr indent="-45720" lvl="0" marL="91440" rtl="0" algn="l">
                        <a:spcBef>
                          <a:spcPts val="0"/>
                        </a:spcBef>
                        <a:spcAft>
                          <a:spcPts val="0"/>
                        </a:spcAft>
                        <a:buNone/>
                      </a:pPr>
                      <a:r>
                        <a:t/>
                      </a:r>
                      <a:endParaRPr/>
                    </a:p>
                    <a:p>
                      <a:pPr indent="-134620" lvl="0" marL="91440" rtl="0" algn="l">
                        <a:spcBef>
                          <a:spcPts val="0"/>
                        </a:spcBef>
                        <a:spcAft>
                          <a:spcPts val="0"/>
                        </a:spcAft>
                        <a:buSzPts val="1400"/>
                        <a:buChar char="●"/>
                      </a:pPr>
                      <a:r>
                        <a:rPr lang="en">
                          <a:solidFill>
                            <a:schemeClr val="dk1"/>
                          </a:solidFill>
                        </a:rPr>
                        <a:t>min, max, mean, variance, skewness, kurtosis for GLCM and histogram properties</a:t>
                      </a:r>
                      <a:endParaRPr/>
                    </a:p>
                    <a:p>
                      <a:pPr indent="-45720" lvl="0" marL="91440" rtl="0" algn="l">
                        <a:spcBef>
                          <a:spcPts val="0"/>
                        </a:spcBef>
                        <a:spcAft>
                          <a:spcPts val="0"/>
                        </a:spcAft>
                        <a:buNone/>
                      </a:pPr>
                      <a:r>
                        <a:t/>
                      </a:r>
                      <a:endParaRPr/>
                    </a:p>
                  </a:txBody>
                  <a:tcPr marT="91425" marB="91425" marR="91425" marL="91425"/>
                </a:tc>
                <a:tc>
                  <a:txBody>
                    <a:bodyPr/>
                    <a:lstStyle/>
                    <a:p>
                      <a:pPr indent="-134620" lvl="0" marL="91440" rtl="0" algn="l">
                        <a:spcBef>
                          <a:spcPts val="0"/>
                        </a:spcBef>
                        <a:spcAft>
                          <a:spcPts val="0"/>
                        </a:spcAft>
                        <a:buSzPts val="1400"/>
                        <a:buChar char="●"/>
                      </a:pPr>
                      <a:r>
                        <a:rPr lang="en"/>
                        <a:t>vertical and horizontal symmetry</a:t>
                      </a:r>
                      <a:endParaRPr/>
                    </a:p>
                    <a:p>
                      <a:pPr indent="-134620" lvl="0" marL="91440" rtl="0" algn="l">
                        <a:spcBef>
                          <a:spcPts val="0"/>
                        </a:spcBef>
                        <a:spcAft>
                          <a:spcPts val="0"/>
                        </a:spcAft>
                        <a:buSzPts val="1400"/>
                        <a:buChar char="●"/>
                      </a:pPr>
                      <a:r>
                        <a:rPr lang="en"/>
                        <a:t>center of mass</a:t>
                      </a:r>
                      <a:endParaRPr/>
                    </a:p>
                    <a:p>
                      <a:pPr indent="-134620" lvl="0" marL="91440" rtl="0" algn="l">
                        <a:spcBef>
                          <a:spcPts val="0"/>
                        </a:spcBef>
                        <a:spcAft>
                          <a:spcPts val="0"/>
                        </a:spcAft>
                        <a:buSzPts val="1400"/>
                        <a:buChar char="●"/>
                      </a:pPr>
                      <a:r>
                        <a:rPr lang="en"/>
                        <a:t>percent white and dark pixels</a:t>
                      </a:r>
                      <a:endParaRPr/>
                    </a:p>
                    <a:p>
                      <a:pPr indent="-134620" lvl="0" marL="91440" rtl="0" algn="l">
                        <a:spcBef>
                          <a:spcPts val="0"/>
                        </a:spcBef>
                        <a:spcAft>
                          <a:spcPts val="0"/>
                        </a:spcAft>
                        <a:buSzPts val="1400"/>
                        <a:buChar char="●"/>
                      </a:pPr>
                      <a:r>
                        <a:rPr lang="en"/>
                        <a:t>number of cells</a:t>
                      </a:r>
                      <a:endParaRPr/>
                    </a:p>
                    <a:p>
                      <a:pPr indent="-134620" lvl="0" marL="91440" rtl="0" algn="l">
                        <a:spcBef>
                          <a:spcPts val="0"/>
                        </a:spcBef>
                        <a:spcAft>
                          <a:spcPts val="0"/>
                        </a:spcAft>
                        <a:buSzPts val="1400"/>
                        <a:buChar char="●"/>
                      </a:pPr>
                      <a:r>
                        <a:rPr lang="en"/>
                        <a:t>number of corners</a:t>
                      </a:r>
                      <a:endParaRPr/>
                    </a:p>
                    <a:p>
                      <a:pPr indent="-134620" lvl="0" marL="91440" rtl="0" algn="l">
                        <a:spcBef>
                          <a:spcPts val="0"/>
                        </a:spcBef>
                        <a:spcAft>
                          <a:spcPts val="0"/>
                        </a:spcAft>
                        <a:buSzPts val="1400"/>
                        <a:buChar char="●"/>
                      </a:pPr>
                      <a:r>
                        <a:rPr lang="en"/>
                        <a:t>proportion of edge pixels</a:t>
                      </a:r>
                      <a:endParaRPr/>
                    </a:p>
                    <a:p>
                      <a:pPr indent="-45720" lvl="0" marL="91440" rtl="0" algn="l">
                        <a:spcBef>
                          <a:spcPts val="0"/>
                        </a:spcBef>
                        <a:spcAft>
                          <a:spcPts val="0"/>
                        </a:spcAft>
                        <a:buNone/>
                      </a:pPr>
                      <a:r>
                        <a:t/>
                      </a:r>
                      <a:endParaRPr/>
                    </a:p>
                    <a:p>
                      <a:pPr indent="-134620" lvl="0" marL="91440" rtl="0" algn="l">
                        <a:spcBef>
                          <a:spcPts val="0"/>
                        </a:spcBef>
                        <a:spcAft>
                          <a:spcPts val="0"/>
                        </a:spcAft>
                        <a:buSzPts val="1400"/>
                        <a:buChar char="●"/>
                      </a:pPr>
                      <a:r>
                        <a:rPr lang="en"/>
                        <a:t>Matlab regionprops</a:t>
                      </a:r>
                      <a:endParaRPr/>
                    </a:p>
                    <a:p>
                      <a:pPr indent="-134620" lvl="0" marL="91440" rtl="0" algn="l">
                        <a:spcBef>
                          <a:spcPts val="0"/>
                        </a:spcBef>
                        <a:spcAft>
                          <a:spcPts val="0"/>
                        </a:spcAft>
                        <a:buSzPts val="1400"/>
                        <a:buChar char="●"/>
                      </a:pPr>
                      <a:r>
                        <a:rPr lang="en"/>
                        <a:t>circle radii</a:t>
                      </a:r>
                      <a:endParaRPr/>
                    </a:p>
                    <a:p>
                      <a:pPr indent="-134620" lvl="0" marL="91440" rtl="0" algn="l">
                        <a:spcBef>
                          <a:spcPts val="0"/>
                        </a:spcBef>
                        <a:spcAft>
                          <a:spcPts val="0"/>
                        </a:spcAft>
                        <a:buSzPts val="1400"/>
                        <a:buChar char="●"/>
                      </a:pPr>
                      <a:r>
                        <a:rPr lang="en"/>
                        <a:t>mean, var, median, mode</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a:t>
            </a:r>
            <a:endParaRPr/>
          </a:p>
        </p:txBody>
      </p:sp>
      <p:sp>
        <p:nvSpPr>
          <p:cNvPr id="119" name="Google Shape;11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19"/>
          <p:cNvSpPr txBox="1"/>
          <p:nvPr/>
        </p:nvSpPr>
        <p:spPr>
          <a:xfrm>
            <a:off x="810600" y="1017725"/>
            <a:ext cx="2567400" cy="127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a:t>
            </a:r>
            <a:endParaRPr/>
          </a:p>
          <a:p>
            <a:pPr indent="-317500" lvl="0" marL="457200" rtl="0" algn="l">
              <a:spcBef>
                <a:spcPts val="0"/>
              </a:spcBef>
              <a:spcAft>
                <a:spcPts val="0"/>
              </a:spcAft>
              <a:buSzPts val="1400"/>
              <a:buChar char="●"/>
            </a:pPr>
            <a:r>
              <a:rPr lang="en"/>
              <a:t>literature review</a:t>
            </a:r>
            <a:endParaRPr/>
          </a:p>
          <a:p>
            <a:pPr indent="-317500" lvl="1" marL="914400" rtl="0" algn="l">
              <a:spcBef>
                <a:spcPts val="0"/>
              </a:spcBef>
              <a:spcAft>
                <a:spcPts val="0"/>
              </a:spcAft>
              <a:buSzPts val="1400"/>
              <a:buChar char="○"/>
            </a:pPr>
            <a:r>
              <a:rPr lang="en"/>
              <a:t>color</a:t>
            </a:r>
            <a:endParaRPr/>
          </a:p>
          <a:p>
            <a:pPr indent="-317500" lvl="1" marL="914400" rtl="0" algn="l">
              <a:spcBef>
                <a:spcPts val="0"/>
              </a:spcBef>
              <a:spcAft>
                <a:spcPts val="0"/>
              </a:spcAft>
              <a:buSzPts val="1400"/>
              <a:buChar char="○"/>
            </a:pPr>
            <a:r>
              <a:rPr lang="en"/>
              <a:t>texture</a:t>
            </a:r>
            <a:endParaRPr/>
          </a:p>
          <a:p>
            <a:pPr indent="-317500" lvl="1" marL="914400" rtl="0" algn="l">
              <a:spcBef>
                <a:spcPts val="0"/>
              </a:spcBef>
              <a:spcAft>
                <a:spcPts val="0"/>
              </a:spcAft>
              <a:buSzPts val="1400"/>
              <a:buChar char="○"/>
            </a:pPr>
            <a:r>
              <a:rPr lang="en"/>
              <a:t>morphological</a:t>
            </a:r>
            <a:endParaRPr/>
          </a:p>
        </p:txBody>
      </p:sp>
      <p:sp>
        <p:nvSpPr>
          <p:cNvPr id="121" name="Google Shape;121;p19"/>
          <p:cNvSpPr txBox="1"/>
          <p:nvPr/>
        </p:nvSpPr>
        <p:spPr>
          <a:xfrm>
            <a:off x="646350" y="2639150"/>
            <a:ext cx="2895900" cy="1005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a:p>
            <a:pPr indent="-317500" lvl="0" marL="457200" rtl="0" algn="l">
              <a:spcBef>
                <a:spcPts val="0"/>
              </a:spcBef>
              <a:spcAft>
                <a:spcPts val="0"/>
              </a:spcAft>
              <a:buSzPts val="1400"/>
              <a:buChar char="●"/>
            </a:pPr>
            <a:r>
              <a:rPr lang="en"/>
              <a:t>function calls to individually implemented feature extractors</a:t>
            </a:r>
            <a:endParaRPr/>
          </a:p>
        </p:txBody>
      </p:sp>
      <p:cxnSp>
        <p:nvCxnSpPr>
          <p:cNvPr id="122" name="Google Shape;122;p19"/>
          <p:cNvCxnSpPr>
            <a:stCxn id="120" idx="2"/>
            <a:endCxn id="121" idx="0"/>
          </p:cNvCxnSpPr>
          <p:nvPr/>
        </p:nvCxnSpPr>
        <p:spPr>
          <a:xfrm>
            <a:off x="2094300" y="2297225"/>
            <a:ext cx="0" cy="342000"/>
          </a:xfrm>
          <a:prstGeom prst="straightConnector1">
            <a:avLst/>
          </a:prstGeom>
          <a:noFill/>
          <a:ln cap="flat" cmpd="sng" w="38100">
            <a:solidFill>
              <a:schemeClr val="dk2"/>
            </a:solidFill>
            <a:prstDash val="solid"/>
            <a:round/>
            <a:headEnd len="med" w="med" type="none"/>
            <a:tailEnd len="med" w="med" type="triangle"/>
          </a:ln>
        </p:spPr>
      </p:cxnSp>
      <p:sp>
        <p:nvSpPr>
          <p:cNvPr id="123" name="Google Shape;123;p19"/>
          <p:cNvSpPr txBox="1"/>
          <p:nvPr/>
        </p:nvSpPr>
        <p:spPr>
          <a:xfrm>
            <a:off x="303900" y="3986075"/>
            <a:ext cx="3565200" cy="1005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Reduction</a:t>
            </a:r>
            <a:endParaRPr/>
          </a:p>
          <a:p>
            <a:pPr indent="-317500" lvl="0" marL="457200" rtl="0" algn="l">
              <a:spcBef>
                <a:spcPts val="0"/>
              </a:spcBef>
              <a:spcAft>
                <a:spcPts val="0"/>
              </a:spcAft>
              <a:buSzPts val="1400"/>
              <a:buChar char="●"/>
            </a:pPr>
            <a:r>
              <a:rPr lang="en"/>
              <a:t>Principal Component Analysis (PCA)</a:t>
            </a:r>
            <a:endParaRPr/>
          </a:p>
          <a:p>
            <a:pPr indent="-317500" lvl="0" marL="457200" rtl="0" algn="l">
              <a:spcBef>
                <a:spcPts val="0"/>
              </a:spcBef>
              <a:spcAft>
                <a:spcPts val="0"/>
              </a:spcAft>
              <a:buSzPts val="1400"/>
              <a:buChar char="●"/>
            </a:pPr>
            <a:r>
              <a:rPr lang="en"/>
              <a:t>97% recovered variance → 43 out of 169 principle components</a:t>
            </a:r>
            <a:endParaRPr/>
          </a:p>
        </p:txBody>
      </p:sp>
      <p:cxnSp>
        <p:nvCxnSpPr>
          <p:cNvPr id="124" name="Google Shape;124;p19"/>
          <p:cNvCxnSpPr>
            <a:stCxn id="121" idx="2"/>
            <a:endCxn id="123" idx="0"/>
          </p:cNvCxnSpPr>
          <p:nvPr/>
        </p:nvCxnSpPr>
        <p:spPr>
          <a:xfrm flipH="1">
            <a:off x="2086500" y="3644150"/>
            <a:ext cx="7800" cy="342000"/>
          </a:xfrm>
          <a:prstGeom prst="straightConnector1">
            <a:avLst/>
          </a:prstGeom>
          <a:noFill/>
          <a:ln cap="flat" cmpd="sng" w="38100">
            <a:solidFill>
              <a:schemeClr val="dk2"/>
            </a:solidFill>
            <a:prstDash val="solid"/>
            <a:round/>
            <a:headEnd len="med" w="med" type="none"/>
            <a:tailEnd len="med" w="med" type="triangle"/>
          </a:ln>
        </p:spPr>
      </p:cxnSp>
      <p:pic>
        <p:nvPicPr>
          <p:cNvPr id="125" name="Google Shape;125;p19"/>
          <p:cNvPicPr preferRelativeResize="0"/>
          <p:nvPr/>
        </p:nvPicPr>
        <p:blipFill>
          <a:blip r:embed="rId3">
            <a:alphaModFix/>
          </a:blip>
          <a:stretch>
            <a:fillRect/>
          </a:stretch>
        </p:blipFill>
        <p:spPr>
          <a:xfrm>
            <a:off x="3699850" y="230463"/>
            <a:ext cx="5321301" cy="2645774"/>
          </a:xfrm>
          <a:prstGeom prst="rect">
            <a:avLst/>
          </a:prstGeom>
          <a:noFill/>
          <a:ln>
            <a:noFill/>
          </a:ln>
        </p:spPr>
      </p:pic>
      <p:sp>
        <p:nvSpPr>
          <p:cNvPr id="126" name="Google Shape;126;p19"/>
          <p:cNvSpPr/>
          <p:nvPr/>
        </p:nvSpPr>
        <p:spPr>
          <a:xfrm>
            <a:off x="4036450" y="248538"/>
            <a:ext cx="1271100" cy="262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txBox="1"/>
          <p:nvPr/>
        </p:nvSpPr>
        <p:spPr>
          <a:xfrm>
            <a:off x="7927000" y="4915800"/>
            <a:ext cx="1225800" cy="2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t>
            </a:r>
            <a:r>
              <a:rPr lang="en" sz="600"/>
              <a:t>Appendix - PCA Visualization</a:t>
            </a:r>
            <a:endParaRPr sz="600"/>
          </a:p>
        </p:txBody>
      </p:sp>
      <p:pic>
        <p:nvPicPr>
          <p:cNvPr id="128" name="Google Shape;128;p19"/>
          <p:cNvPicPr preferRelativeResize="0"/>
          <p:nvPr/>
        </p:nvPicPr>
        <p:blipFill>
          <a:blip r:embed="rId4">
            <a:alphaModFix/>
          </a:blip>
          <a:stretch>
            <a:fillRect/>
          </a:stretch>
        </p:blipFill>
        <p:spPr>
          <a:xfrm>
            <a:off x="4250452" y="3087011"/>
            <a:ext cx="1828801" cy="1828800"/>
          </a:xfrm>
          <a:prstGeom prst="rect">
            <a:avLst/>
          </a:prstGeom>
          <a:noFill/>
          <a:ln>
            <a:noFill/>
          </a:ln>
        </p:spPr>
      </p:pic>
      <p:pic>
        <p:nvPicPr>
          <p:cNvPr id="129" name="Google Shape;129;p19"/>
          <p:cNvPicPr preferRelativeResize="0"/>
          <p:nvPr/>
        </p:nvPicPr>
        <p:blipFill>
          <a:blip r:embed="rId5">
            <a:alphaModFix/>
          </a:blip>
          <a:stretch>
            <a:fillRect/>
          </a:stretch>
        </p:blipFill>
        <p:spPr>
          <a:xfrm>
            <a:off x="6460626" y="3087013"/>
            <a:ext cx="1828800" cy="18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3 - Overview</a:t>
            </a:r>
            <a:endParaRPr/>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literature review of supervised learning methods</a:t>
            </a:r>
            <a:endParaRPr/>
          </a:p>
          <a:p>
            <a:pPr indent="-342900" lvl="0" marL="457200" rtl="0" algn="l">
              <a:spcBef>
                <a:spcPts val="0"/>
              </a:spcBef>
              <a:spcAft>
                <a:spcPts val="0"/>
              </a:spcAft>
              <a:buSzPts val="1800"/>
              <a:buChar char="●"/>
            </a:pPr>
            <a:r>
              <a:rPr lang="en"/>
              <a:t>develop </a:t>
            </a:r>
            <a:r>
              <a:rPr lang="en"/>
              <a:t>classification</a:t>
            </a:r>
            <a:r>
              <a:rPr lang="en"/>
              <a:t> models</a:t>
            </a:r>
            <a:endParaRPr/>
          </a:p>
          <a:p>
            <a:pPr indent="-342900" lvl="0" marL="457200" rtl="0" algn="l">
              <a:spcBef>
                <a:spcPts val="0"/>
              </a:spcBef>
              <a:spcAft>
                <a:spcPts val="0"/>
              </a:spcAft>
              <a:buSzPts val="1800"/>
              <a:buChar char="●"/>
            </a:pPr>
            <a:r>
              <a:rPr lang="en"/>
              <a:t>incorporate</a:t>
            </a:r>
            <a:r>
              <a:rPr lang="en"/>
              <a:t> cross-validation schemes</a:t>
            </a:r>
            <a:endParaRPr/>
          </a:p>
          <a:p>
            <a:pPr indent="-342900" lvl="0" marL="457200" rtl="0" algn="l">
              <a:spcBef>
                <a:spcPts val="0"/>
              </a:spcBef>
              <a:spcAft>
                <a:spcPts val="0"/>
              </a:spcAft>
              <a:buSzPts val="1800"/>
              <a:buChar char="●"/>
            </a:pPr>
            <a:r>
              <a:rPr lang="en"/>
              <a:t>analyze using performance metrics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graphicFrame>
        <p:nvGraphicFramePr>
          <p:cNvPr id="142" name="Google Shape;142;p21"/>
          <p:cNvGraphicFramePr/>
          <p:nvPr/>
        </p:nvGraphicFramePr>
        <p:xfrm>
          <a:off x="311700" y="1017725"/>
          <a:ext cx="3000000" cy="3000000"/>
        </p:xfrm>
        <a:graphic>
          <a:graphicData uri="http://schemas.openxmlformats.org/drawingml/2006/table">
            <a:tbl>
              <a:tblPr>
                <a:noFill/>
                <a:tableStyleId>{38AB1CA8-A595-4BFB-A5FC-D4436917A8F6}</a:tableStyleId>
              </a:tblPr>
              <a:tblGrid>
                <a:gridCol w="610725"/>
                <a:gridCol w="2083150"/>
                <a:gridCol w="1942225"/>
                <a:gridCol w="1942225"/>
                <a:gridCol w="1942225"/>
              </a:tblGrid>
              <a:tr h="233700">
                <a:tc>
                  <a:txBody>
                    <a:bodyPr/>
                    <a:lstStyle/>
                    <a:p>
                      <a:pPr indent="0" lvl="0" marL="0" rtl="0" algn="l">
                        <a:spcBef>
                          <a:spcPts val="0"/>
                        </a:spcBef>
                        <a:spcAft>
                          <a:spcPts val="0"/>
                        </a:spcAft>
                        <a:buNone/>
                      </a:pPr>
                      <a:r>
                        <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t>Image Classification using Random Forests and Ferns</a:t>
                      </a:r>
                      <a:r>
                        <a:rPr b="1" baseline="30000" lang="en" sz="1000"/>
                        <a:t>1</a:t>
                      </a:r>
                      <a:endParaRPr b="1" baseline="30000" sz="1000"/>
                    </a:p>
                  </a:txBody>
                  <a:tcPr marT="91425" marB="91425" marR="91425" marL="91425" anchor="ctr">
                    <a:lnL cap="flat" cmpd="sng" w="9525">
                      <a:solidFill>
                        <a:srgbClr val="9E9E9E"/>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t>Efficient kNN Classification With Different</a:t>
                      </a:r>
                      <a:endParaRPr b="1" sz="1000"/>
                    </a:p>
                    <a:p>
                      <a:pPr indent="0" lvl="0" marL="0" rtl="0" algn="ctr">
                        <a:spcBef>
                          <a:spcPts val="0"/>
                        </a:spcBef>
                        <a:spcAft>
                          <a:spcPts val="0"/>
                        </a:spcAft>
                        <a:buNone/>
                      </a:pPr>
                      <a:r>
                        <a:rPr b="1" lang="en" sz="1000"/>
                        <a:t>Numbers of Nearest Neighbors</a:t>
                      </a:r>
                      <a:r>
                        <a:rPr b="1" baseline="30000" lang="en" sz="1000"/>
                        <a:t>2</a:t>
                      </a:r>
                      <a:endParaRPr b="1" baseline="30000" sz="1000"/>
                    </a:p>
                  </a:txBody>
                  <a:tcPr marT="91425" marB="91425" marR="91425" marL="91425" anchor="ctr">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t>Speech Emotion Recognition using Support Vector Machine</a:t>
                      </a:r>
                      <a:r>
                        <a:rPr b="1" baseline="30000" lang="en" sz="1000"/>
                        <a:t>3</a:t>
                      </a:r>
                      <a:endParaRPr b="1" baseline="30000" sz="1000"/>
                    </a:p>
                  </a:txBody>
                  <a:tcPr marT="91425" marB="91425" marR="91425" marL="91425" anchor="ctr">
                    <a:lnR cap="flat" cmpd="sng" w="9525">
                      <a:solidFill>
                        <a:srgbClr val="9E9E9E"/>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t>Multiple Sclerosis Detection Based on Biorthogonal Wavelet Transform, RBF Kernel Principal Component Analysis, and Logistic Regression</a:t>
                      </a:r>
                      <a:r>
                        <a:rPr b="1" baseline="30000" lang="en" sz="1000"/>
                        <a:t>4</a:t>
                      </a:r>
                      <a:endParaRPr b="1" baseline="30000"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r>
              <a:tr h="71400">
                <a:tc>
                  <a:txBody>
                    <a:bodyPr/>
                    <a:lstStyle/>
                    <a:p>
                      <a:pPr indent="0" lvl="0" marL="0" rtl="0" algn="ctr">
                        <a:spcBef>
                          <a:spcPts val="0"/>
                        </a:spcBef>
                        <a:spcAft>
                          <a:spcPts val="0"/>
                        </a:spcAft>
                        <a:buNone/>
                      </a:pPr>
                      <a:r>
                        <a:rPr lang="en" sz="1000"/>
                        <a:t>authors</a:t>
                      </a:r>
                      <a:endParaRPr sz="1000"/>
                    </a:p>
                  </a:txBody>
                  <a:tcPr marT="91425" marB="91425" marR="9125" marL="91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45720" lvl="0" marL="91440" rtl="0" algn="ctr">
                        <a:spcBef>
                          <a:spcPts val="0"/>
                        </a:spcBef>
                        <a:spcAft>
                          <a:spcPts val="0"/>
                        </a:spcAft>
                        <a:buNone/>
                      </a:pPr>
                      <a:r>
                        <a:rPr lang="en" sz="1000"/>
                        <a:t>A. Bosch et al.</a:t>
                      </a:r>
                      <a:endParaRPr sz="1000"/>
                    </a:p>
                  </a:txBody>
                  <a:tcPr marT="91425" marB="91425" marR="91425" marL="91425" anchor="ctr">
                    <a:lnL cap="flat" cmpd="sng" w="9525">
                      <a:solidFill>
                        <a:srgbClr val="9E9E9E"/>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45720" lvl="0" marL="91440" rtl="0" algn="ctr">
                        <a:spcBef>
                          <a:spcPts val="0"/>
                        </a:spcBef>
                        <a:spcAft>
                          <a:spcPts val="0"/>
                        </a:spcAft>
                        <a:buNone/>
                      </a:pPr>
                      <a:r>
                        <a:rPr lang="en" sz="1000"/>
                        <a:t>S. Zhang et al.</a:t>
                      </a:r>
                      <a:endParaRPr sz="1000"/>
                    </a:p>
                  </a:txBody>
                  <a:tcPr marT="91425" marB="91425" marR="91425" marL="91425" anchor="ctr">
                    <a:lnT cap="flat" cmpd="sng" w="9525">
                      <a:solidFill>
                        <a:srgbClr val="000000"/>
                      </a:solidFill>
                      <a:prstDash val="solid"/>
                      <a:round/>
                      <a:headEnd len="sm" w="sm" type="none"/>
                      <a:tailEnd len="sm" w="sm" type="none"/>
                    </a:lnT>
                  </a:tcPr>
                </a:tc>
                <a:tc>
                  <a:txBody>
                    <a:bodyPr/>
                    <a:lstStyle/>
                    <a:p>
                      <a:pPr indent="-45720" lvl="0" marL="91440" rtl="0" algn="ctr">
                        <a:spcBef>
                          <a:spcPts val="0"/>
                        </a:spcBef>
                        <a:spcAft>
                          <a:spcPts val="0"/>
                        </a:spcAft>
                        <a:buNone/>
                      </a:pPr>
                      <a:r>
                        <a:rPr lang="en" sz="1000"/>
                        <a:t>M. Jain et al.</a:t>
                      </a:r>
                      <a:endParaRPr sz="1000"/>
                    </a:p>
                  </a:txBody>
                  <a:tcPr marT="91425" marB="91425" marR="91425" marL="91425" anchor="ctr">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45720" lvl="0" marL="91440" rtl="0" algn="ctr">
                        <a:spcBef>
                          <a:spcPts val="0"/>
                        </a:spcBef>
                        <a:spcAft>
                          <a:spcPts val="0"/>
                        </a:spcAft>
                        <a:buNone/>
                      </a:pPr>
                      <a:r>
                        <a:rPr lang="en" sz="1000"/>
                        <a:t>S. Wang et al.</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r>
              <a:tr h="71400">
                <a:tc>
                  <a:txBody>
                    <a:bodyPr/>
                    <a:lstStyle/>
                    <a:p>
                      <a:pPr indent="0" lvl="0" marL="0" rtl="0" algn="ctr">
                        <a:spcBef>
                          <a:spcPts val="0"/>
                        </a:spcBef>
                        <a:spcAft>
                          <a:spcPts val="0"/>
                        </a:spcAft>
                        <a:buNone/>
                      </a:pPr>
                      <a:r>
                        <a:rPr lang="en" sz="1000"/>
                        <a:t>model</a:t>
                      </a:r>
                      <a:endParaRPr sz="1000"/>
                    </a:p>
                  </a:txBody>
                  <a:tcPr marT="91425" marB="91425" marR="9125" marL="91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09220" lvl="0" marL="91440" rtl="0" algn="l">
                        <a:spcBef>
                          <a:spcPts val="0"/>
                        </a:spcBef>
                        <a:spcAft>
                          <a:spcPts val="0"/>
                        </a:spcAft>
                        <a:buSzPts val="1000"/>
                        <a:buChar char="●"/>
                      </a:pPr>
                      <a:r>
                        <a:rPr lang="en" sz="1000"/>
                        <a:t>r</a:t>
                      </a:r>
                      <a:r>
                        <a:rPr lang="en" sz="1000"/>
                        <a:t>andom forest, random fern</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09220" lvl="0" marL="91440" rtl="0" algn="l">
                        <a:spcBef>
                          <a:spcPts val="0"/>
                        </a:spcBef>
                        <a:spcAft>
                          <a:spcPts val="0"/>
                        </a:spcAft>
                        <a:buSzPts val="1000"/>
                        <a:buChar char="●"/>
                      </a:pPr>
                      <a:r>
                        <a:rPr lang="en" sz="1000"/>
                        <a:t>kNN, kTree, k*Tree</a:t>
                      </a:r>
                      <a:endParaRPr sz="1000"/>
                    </a:p>
                  </a:txBody>
                  <a:tcPr marT="91425" marB="91425" marR="91425" marL="91425" anchor="ctr">
                    <a:lnL cap="flat" cmpd="sng" w="9525">
                      <a:solidFill>
                        <a:srgbClr val="9E9E9E"/>
                      </a:solidFill>
                      <a:prstDash val="solid"/>
                      <a:round/>
                      <a:headEnd len="sm" w="sm" type="none"/>
                      <a:tailEnd len="sm" w="sm" type="none"/>
                    </a:lnL>
                  </a:tcPr>
                </a:tc>
                <a:tc>
                  <a:txBody>
                    <a:bodyPr/>
                    <a:lstStyle/>
                    <a:p>
                      <a:pPr indent="-109220" lvl="0" marL="91440" rtl="0" algn="l">
                        <a:spcBef>
                          <a:spcPts val="0"/>
                        </a:spcBef>
                        <a:spcAft>
                          <a:spcPts val="0"/>
                        </a:spcAft>
                        <a:buSzPts val="1000"/>
                        <a:buChar char="●"/>
                      </a:pPr>
                      <a:r>
                        <a:rPr lang="en" sz="1000"/>
                        <a:t>support vector machine</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109220" lvl="0" marL="91440" rtl="0" algn="l">
                        <a:spcBef>
                          <a:spcPts val="0"/>
                        </a:spcBef>
                        <a:spcAft>
                          <a:spcPts val="0"/>
                        </a:spcAft>
                        <a:buSzPts val="1000"/>
                        <a:buChar char="●"/>
                      </a:pPr>
                      <a:r>
                        <a:rPr lang="en" sz="1000"/>
                        <a:t>logistic regression</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6325">
                <a:tc>
                  <a:txBody>
                    <a:bodyPr/>
                    <a:lstStyle/>
                    <a:p>
                      <a:pPr indent="0" lvl="0" marL="0" rtl="0" algn="ctr">
                        <a:spcBef>
                          <a:spcPts val="0"/>
                        </a:spcBef>
                        <a:spcAft>
                          <a:spcPts val="0"/>
                        </a:spcAft>
                        <a:buNone/>
                      </a:pPr>
                      <a:r>
                        <a:rPr lang="en" sz="1000"/>
                        <a:t>approach</a:t>
                      </a:r>
                      <a:endParaRPr sz="1000"/>
                    </a:p>
                  </a:txBody>
                  <a:tcPr marT="91425" marB="91425" marR="9125" marL="91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09220" lvl="0" marL="91440" rtl="0" algn="l">
                        <a:spcBef>
                          <a:spcPts val="0"/>
                        </a:spcBef>
                        <a:spcAft>
                          <a:spcPts val="0"/>
                        </a:spcAft>
                        <a:buSzPts val="1000"/>
                        <a:buChar char="●"/>
                      </a:pPr>
                      <a:r>
                        <a:rPr lang="en" sz="1000"/>
                        <a:t>ROI for object detection</a:t>
                      </a:r>
                      <a:endParaRPr sz="1000"/>
                    </a:p>
                    <a:p>
                      <a:pPr indent="-109220" lvl="0" marL="91440" rtl="0" algn="l">
                        <a:spcBef>
                          <a:spcPts val="0"/>
                        </a:spcBef>
                        <a:spcAft>
                          <a:spcPts val="0"/>
                        </a:spcAft>
                        <a:buSzPts val="1000"/>
                        <a:buChar char="●"/>
                      </a:pPr>
                      <a:r>
                        <a:rPr lang="en" sz="1000"/>
                        <a:t>compare to baseline M-SVM</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09220" lvl="0" marL="91440" rtl="0" algn="l">
                        <a:spcBef>
                          <a:spcPts val="0"/>
                        </a:spcBef>
                        <a:spcAft>
                          <a:spcPts val="0"/>
                        </a:spcAft>
                        <a:buSzPts val="1000"/>
                        <a:buChar char="●"/>
                      </a:pPr>
                      <a:r>
                        <a:rPr lang="en" sz="1000"/>
                        <a:t>optimal k for every test sample using decision tree</a:t>
                      </a:r>
                      <a:endParaRPr sz="1000"/>
                    </a:p>
                  </a:txBody>
                  <a:tcPr marT="91425" marB="91425" marR="91425" marL="91425" anchor="ctr">
                    <a:lnL cap="flat" cmpd="sng" w="9525">
                      <a:solidFill>
                        <a:srgbClr val="9E9E9E"/>
                      </a:solidFill>
                      <a:prstDash val="solid"/>
                      <a:round/>
                      <a:headEnd len="sm" w="sm" type="none"/>
                      <a:tailEnd len="sm" w="sm" type="none"/>
                    </a:lnL>
                  </a:tcPr>
                </a:tc>
                <a:tc>
                  <a:txBody>
                    <a:bodyPr/>
                    <a:lstStyle/>
                    <a:p>
                      <a:pPr indent="-109220" lvl="0" marL="91440" rtl="0" algn="l">
                        <a:spcBef>
                          <a:spcPts val="0"/>
                        </a:spcBef>
                        <a:spcAft>
                          <a:spcPts val="0"/>
                        </a:spcAft>
                        <a:buSzPts val="1000"/>
                        <a:buChar char="●"/>
                      </a:pPr>
                      <a:r>
                        <a:rPr lang="en" sz="1000"/>
                        <a:t>one-against-all (OAA), gender </a:t>
                      </a:r>
                      <a:r>
                        <a:rPr lang="en" sz="1000"/>
                        <a:t>dependent</a:t>
                      </a:r>
                      <a:r>
                        <a:rPr lang="en" sz="1000"/>
                        <a:t> </a:t>
                      </a:r>
                      <a:r>
                        <a:rPr lang="en" sz="1000"/>
                        <a:t>classification</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109220" lvl="0" marL="91440" rtl="0" algn="l">
                        <a:spcBef>
                          <a:spcPts val="0"/>
                        </a:spcBef>
                        <a:spcAft>
                          <a:spcPts val="0"/>
                        </a:spcAft>
                        <a:buSzPts val="1000"/>
                        <a:buChar char="●"/>
                      </a:pPr>
                      <a:r>
                        <a:rPr lang="en" sz="1000"/>
                        <a:t>distinguish between MS or healthy</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6325">
                <a:tc>
                  <a:txBody>
                    <a:bodyPr/>
                    <a:lstStyle/>
                    <a:p>
                      <a:pPr indent="0" lvl="0" marL="0" rtl="0" algn="ctr">
                        <a:spcBef>
                          <a:spcPts val="0"/>
                        </a:spcBef>
                        <a:spcAft>
                          <a:spcPts val="0"/>
                        </a:spcAft>
                        <a:buNone/>
                      </a:pPr>
                      <a:r>
                        <a:rPr lang="en" sz="1000"/>
                        <a:t>strengths</a:t>
                      </a:r>
                      <a:endParaRPr sz="1000"/>
                    </a:p>
                  </a:txBody>
                  <a:tcPr marT="91425" marB="91425" marR="9125" marL="91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09220" lvl="0" marL="91440" rtl="0" algn="l">
                        <a:spcBef>
                          <a:spcPts val="0"/>
                        </a:spcBef>
                        <a:spcAft>
                          <a:spcPts val="0"/>
                        </a:spcAft>
                        <a:buSzPts val="1000"/>
                        <a:buChar char="●"/>
                      </a:pPr>
                      <a:r>
                        <a:rPr lang="en" sz="1000"/>
                        <a:t>faster to train compared to SVM</a:t>
                      </a:r>
                      <a:endParaRPr sz="1000"/>
                    </a:p>
                    <a:p>
                      <a:pPr indent="-109220" lvl="0" marL="91440" rtl="0" algn="l">
                        <a:spcBef>
                          <a:spcPts val="0"/>
                        </a:spcBef>
                        <a:spcAft>
                          <a:spcPts val="0"/>
                        </a:spcAft>
                        <a:buSzPts val="1000"/>
                        <a:buChar char="●"/>
                      </a:pPr>
                      <a:r>
                        <a:rPr lang="en" sz="1000"/>
                        <a:t>far less </a:t>
                      </a:r>
                      <a:r>
                        <a:rPr lang="en" sz="1000"/>
                        <a:t>computationally</a:t>
                      </a:r>
                      <a:r>
                        <a:rPr lang="en" sz="1000"/>
                        <a:t> expensive</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09220" lvl="0" marL="91440" rtl="0" algn="l">
                        <a:spcBef>
                          <a:spcPts val="0"/>
                        </a:spcBef>
                        <a:spcAft>
                          <a:spcPts val="0"/>
                        </a:spcAft>
                        <a:buSzPts val="1000"/>
                        <a:buChar char="●"/>
                      </a:pPr>
                      <a:r>
                        <a:rPr lang="en" sz="1000">
                          <a:solidFill>
                            <a:schemeClr val="dk1"/>
                          </a:solidFill>
                        </a:rPr>
                        <a:t>o</a:t>
                      </a:r>
                      <a:r>
                        <a:rPr lang="en" sz="1000">
                          <a:solidFill>
                            <a:schemeClr val="dk1"/>
                          </a:solidFill>
                        </a:rPr>
                        <a:t>utperformed competing methods in classification accuracy and running cost</a:t>
                      </a:r>
                      <a:endParaRPr sz="1000"/>
                    </a:p>
                  </a:txBody>
                  <a:tcPr marT="91425" marB="91425" marR="91425" marL="91425" anchor="ctr">
                    <a:lnL cap="flat" cmpd="sng" w="9525">
                      <a:solidFill>
                        <a:srgbClr val="9E9E9E"/>
                      </a:solidFill>
                      <a:prstDash val="solid"/>
                      <a:round/>
                      <a:headEnd len="sm" w="sm" type="none"/>
                      <a:tailEnd len="sm" w="sm" type="none"/>
                    </a:lnL>
                  </a:tcPr>
                </a:tc>
                <a:tc>
                  <a:txBody>
                    <a:bodyPr/>
                    <a:lstStyle/>
                    <a:p>
                      <a:pPr indent="-109220" lvl="0" marL="91440" rtl="0" algn="l">
                        <a:spcBef>
                          <a:spcPts val="0"/>
                        </a:spcBef>
                        <a:spcAft>
                          <a:spcPts val="0"/>
                        </a:spcAft>
                        <a:buSzPts val="1000"/>
                        <a:buChar char="●"/>
                      </a:pPr>
                      <a:r>
                        <a:rPr lang="en" sz="1000"/>
                        <a:t>uses MFCC and LPCC speech feature extractors</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109220" lvl="0" marL="91440" rtl="0" algn="l">
                        <a:spcBef>
                          <a:spcPts val="0"/>
                        </a:spcBef>
                        <a:spcAft>
                          <a:spcPts val="0"/>
                        </a:spcAft>
                        <a:buSzPts val="1000"/>
                        <a:buChar char="●"/>
                      </a:pPr>
                      <a:r>
                        <a:rPr lang="en" sz="1000"/>
                        <a:t>combines biorthogonal wavelet transform, RBF kernel PCA, and </a:t>
                      </a:r>
                      <a:r>
                        <a:rPr lang="en" sz="1000"/>
                        <a:t>logistic</a:t>
                      </a:r>
                      <a:r>
                        <a:rPr lang="en" sz="1000"/>
                        <a:t> regression</a:t>
                      </a:r>
                      <a:endParaRPr sz="1000"/>
                    </a:p>
                    <a:p>
                      <a:pPr indent="-109220" lvl="0" marL="91440" rtl="0" algn="l">
                        <a:spcBef>
                          <a:spcPts val="0"/>
                        </a:spcBef>
                        <a:spcAft>
                          <a:spcPts val="0"/>
                        </a:spcAft>
                        <a:buSzPts val="1000"/>
                        <a:buChar char="●"/>
                      </a:pPr>
                      <a:r>
                        <a:rPr lang="en" sz="1000"/>
                        <a:t>greater sensitivity, accuracy</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ctr">
                        <a:spcBef>
                          <a:spcPts val="0"/>
                        </a:spcBef>
                        <a:spcAft>
                          <a:spcPts val="0"/>
                        </a:spcAft>
                        <a:buNone/>
                      </a:pPr>
                      <a:r>
                        <a:rPr lang="en" sz="1000"/>
                        <a:t>limitations</a:t>
                      </a:r>
                      <a:endParaRPr sz="1000"/>
                    </a:p>
                  </a:txBody>
                  <a:tcPr marT="91425" marB="91425" marR="9125" marL="91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09220" lvl="0" marL="91440" rtl="0" algn="l">
                        <a:spcBef>
                          <a:spcPts val="0"/>
                        </a:spcBef>
                        <a:spcAft>
                          <a:spcPts val="0"/>
                        </a:spcAft>
                        <a:buSzPts val="1000"/>
                        <a:buChar char="●"/>
                      </a:pPr>
                      <a:r>
                        <a:rPr lang="en" sz="1000"/>
                        <a:t>performance is slightly lower than benchmark M-SVM</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09220" lvl="0" marL="91440" rtl="0" algn="l">
                        <a:spcBef>
                          <a:spcPts val="0"/>
                        </a:spcBef>
                        <a:spcAft>
                          <a:spcPts val="0"/>
                        </a:spcAft>
                        <a:buSzPts val="1000"/>
                        <a:buChar char="●"/>
                      </a:pPr>
                      <a:r>
                        <a:t/>
                      </a:r>
                      <a:endParaRPr sz="1000"/>
                    </a:p>
                  </a:txBody>
                  <a:tcPr marT="91425" marB="91425" marR="91425" marL="91425" anchor="ctr">
                    <a:lnL cap="flat" cmpd="sng" w="9525">
                      <a:solidFill>
                        <a:srgbClr val="9E9E9E"/>
                      </a:solidFill>
                      <a:prstDash val="solid"/>
                      <a:round/>
                      <a:headEnd len="sm" w="sm" type="none"/>
                      <a:tailEnd len="sm" w="sm" type="none"/>
                    </a:lnL>
                  </a:tcPr>
                </a:tc>
                <a:tc>
                  <a:txBody>
                    <a:bodyPr/>
                    <a:lstStyle/>
                    <a:p>
                      <a:pPr indent="-109220" lvl="0" marL="91440" rtl="0" algn="l">
                        <a:spcBef>
                          <a:spcPts val="0"/>
                        </a:spcBef>
                        <a:spcAft>
                          <a:spcPts val="0"/>
                        </a:spcAft>
                        <a:buSzPts val="1000"/>
                        <a:buChar char="●"/>
                      </a:pPr>
                      <a:r>
                        <a:rPr lang="en" sz="1000"/>
                        <a:t>high variance in speech recording quality</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109220" lvl="0" marL="91440" rtl="0" algn="l">
                        <a:spcBef>
                          <a:spcPts val="0"/>
                        </a:spcBef>
                        <a:spcAft>
                          <a:spcPts val="0"/>
                        </a:spcAft>
                        <a:buSzPts val="1000"/>
                        <a:buChar char="●"/>
                      </a:pPr>
                      <a:r>
                        <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